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332" r:id="rId3"/>
    <p:sldId id="380" r:id="rId4"/>
    <p:sldId id="257" r:id="rId5"/>
    <p:sldId id="262" r:id="rId6"/>
    <p:sldId id="415" r:id="rId7"/>
    <p:sldId id="504" r:id="rId8"/>
    <p:sldId id="263" r:id="rId9"/>
    <p:sldId id="441" r:id="rId10"/>
    <p:sldId id="482" r:id="rId11"/>
    <p:sldId id="506" r:id="rId12"/>
    <p:sldId id="505" r:id="rId13"/>
    <p:sldId id="507" r:id="rId14"/>
    <p:sldId id="508" r:id="rId15"/>
    <p:sldId id="509" r:id="rId16"/>
    <p:sldId id="448" r:id="rId17"/>
    <p:sldId id="468" r:id="rId18"/>
    <p:sldId id="510" r:id="rId19"/>
    <p:sldId id="484" r:id="rId20"/>
    <p:sldId id="511" r:id="rId21"/>
    <p:sldId id="512" r:id="rId22"/>
    <p:sldId id="513" r:id="rId23"/>
    <p:sldId id="514" r:id="rId24"/>
    <p:sldId id="515" r:id="rId25"/>
    <p:sldId id="516" r:id="rId26"/>
    <p:sldId id="517" r:id="rId27"/>
    <p:sldId id="518" r:id="rId28"/>
    <p:sldId id="519" r:id="rId29"/>
    <p:sldId id="521" r:id="rId30"/>
    <p:sldId id="520" r:id="rId31"/>
    <p:sldId id="522" r:id="rId32"/>
    <p:sldId id="523" r:id="rId33"/>
    <p:sldId id="524" r:id="rId34"/>
    <p:sldId id="525" r:id="rId35"/>
    <p:sldId id="526" r:id="rId36"/>
    <p:sldId id="527" r:id="rId37"/>
    <p:sldId id="379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AA"/>
    <a:srgbClr val="00547E"/>
    <a:srgbClr val="1A8EA7"/>
    <a:srgbClr val="1C8CA5"/>
    <a:srgbClr val="00A7A4"/>
    <a:srgbClr val="1D8E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主题样式 2 - 个性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04"/>
    <p:restoredTop sz="92395"/>
  </p:normalViewPr>
  <p:slideViewPr>
    <p:cSldViewPr snapToGrid="0">
      <p:cViewPr>
        <p:scale>
          <a:sx n="105" d="100"/>
          <a:sy n="105" d="100"/>
        </p:scale>
        <p:origin x="1024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59D29-7F76-4E30-B029-D0C89C6DCC63}" type="datetimeFigureOut">
              <a:rPr lang="zh-CN" altLang="en-US" smtClean="0"/>
              <a:t>15/11/13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6DF42-B80A-45D9-953E-DFB058CB82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16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081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114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061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0161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8837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6904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3607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491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4026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853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7629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702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4043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7245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2340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5429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4062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9150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062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033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2082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9386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4566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5110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3699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9884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9137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28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809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372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710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487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71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3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77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83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2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70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18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0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8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90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3FAED-8144-46F4-A6BE-99787C2F7B2E}" type="datetimeFigureOut">
              <a:rPr lang="zh-CN" altLang="en-US" smtClean="0"/>
              <a:t>15/11/13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35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062"/>
            <a:ext cx="7663543" cy="68760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333" y="0"/>
            <a:ext cx="3266667" cy="477142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59101" y="1634919"/>
            <a:ext cx="722121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⚡️闪电开发</a:t>
            </a:r>
          </a:p>
          <a:p>
            <a:pPr algn="ctr"/>
            <a:endParaRPr lang="zh-CN" altLang="en-US" sz="28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高级篇</a:t>
            </a:r>
          </a:p>
          <a:p>
            <a:pPr algn="ctr"/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用页面视图创建引导页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677149" y="1237620"/>
            <a:ext cx="4834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小波说雨燕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389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801">
        <p15:prstTrans prst="pageCurlDouble"/>
      </p:transition>
    </mc:Choice>
    <mc:Fallback xmlns="">
      <p:transition spd="slow" advTm="7801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0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storyboard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ID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1008018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给此翻页控制器命名一个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storyboard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identity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属性分栏，设置为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GuideController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6885483" y="1837562"/>
            <a:ext cx="3925824" cy="1926649"/>
          </a:xfrm>
          <a:prstGeom prst="wedgeRoundRectCallout">
            <a:avLst>
              <a:gd name="adj1" fmla="val -74427"/>
              <a:gd name="adj2" fmla="val 71950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稍后用此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ID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在代码中创建控制器。</a:t>
            </a:r>
          </a:p>
          <a:p>
            <a:pPr algn="ctr"/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⭐️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Storyboard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ID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是选填的，</a:t>
            </a: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不过如果用于代码的话，则是必须。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834" y="1837562"/>
            <a:ext cx="4315152" cy="335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42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理解翻页控制器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1008018"/>
            <a:ext cx="10045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现在还不能直接在其之上布局各引导页面。</a:t>
            </a:r>
          </a:p>
          <a:p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翻页控制器 跟 导航控制器相似， 是一个容器控制器。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657834" y="2230893"/>
            <a:ext cx="10045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容器控制器用途：</a:t>
            </a:r>
          </a:p>
          <a:p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保持和管理多个视图控制器</a:t>
            </a:r>
          </a:p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控制各视图见如何切换</a:t>
            </a:r>
          </a:p>
        </p:txBody>
      </p:sp>
      <p:sp>
        <p:nvSpPr>
          <p:cNvPr id="14" name="圆角矩形标注 13"/>
          <p:cNvSpPr/>
          <p:nvPr/>
        </p:nvSpPr>
        <p:spPr>
          <a:xfrm>
            <a:off x="1657834" y="4166481"/>
            <a:ext cx="6359766" cy="1514991"/>
          </a:xfrm>
          <a:prstGeom prst="wedgeRoundRectCallout">
            <a:avLst>
              <a:gd name="adj1" fmla="val -18215"/>
              <a:gd name="adj2" fmla="val -85322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翻页控制器是让用户在各页间导航的容器控制器，每一页其实是自治的</a:t>
            </a:r>
            <a:r>
              <a:rPr kumimoji="1" lang="zh-CN" altLang="en-US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。由每一页的控制器管理。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45381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892554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创建一个复用的控制器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9" name="圆角矩形标注 8"/>
          <p:cNvSpPr/>
          <p:nvPr/>
        </p:nvSpPr>
        <p:spPr>
          <a:xfrm>
            <a:off x="1657834" y="1396885"/>
            <a:ext cx="5998742" cy="1041516"/>
          </a:xfrm>
          <a:prstGeom prst="wedgeRoundRectCallout">
            <a:avLst>
              <a:gd name="adj1" fmla="val -30484"/>
              <a:gd name="adj2" fmla="val -85322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既然是各页面自治，那为何只创建一个控制器？</a:t>
            </a: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因为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3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个页面极其相似，最好只创建一个然后重复使用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657834" y="2761303"/>
            <a:ext cx="1004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guider.zip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解压后把图片添加到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Asserts.xcasset</a:t>
            </a:r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地址：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github.com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yagamis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pageview</a:t>
            </a:r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57834" y="3639127"/>
            <a:ext cx="100450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拖一个视图控制器到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storyboard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，按一下步骤布局：</a:t>
            </a:r>
          </a:p>
          <a:p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添加一个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Label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作为头标签，标题为“个人定制”；调整字体至合适大小，居中</a:t>
            </a:r>
          </a:p>
          <a:p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添加一个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image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位于 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Label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之下；宽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540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，高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418</a:t>
            </a:r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图片之下添一个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Label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作为尾标签，标题为“好店随时加，打造自己的美食向导”；居中</a:t>
            </a:r>
          </a:p>
        </p:txBody>
      </p:sp>
    </p:spTree>
    <p:extLst>
      <p:ext uri="{BB962C8B-B14F-4D97-AF65-F5344CB8AC3E}">
        <p14:creationId xmlns:p14="http://schemas.microsoft.com/office/powerpoint/2010/main" val="4471132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395745"/>
            <a:ext cx="2067001" cy="639682"/>
            <a:chOff x="201702" y="3174844"/>
            <a:chExt cx="2892555" cy="662382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174844"/>
              <a:ext cx="2674842" cy="541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设置各组件约束和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Storyboard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ID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956253"/>
              </p:ext>
            </p:extLst>
          </p:nvPr>
        </p:nvGraphicFramePr>
        <p:xfrm>
          <a:off x="1900692" y="1300857"/>
          <a:ext cx="8128000" cy="16560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头标签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水平居中，顶距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0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图片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水平居中</a:t>
                      </a:r>
                    </a:p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相对于自身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Aspect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ratio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约束</a:t>
                      </a:r>
                    </a:p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自动添加其他缺失的约束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尾标签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水平居中，底距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40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054450"/>
              </p:ext>
            </p:extLst>
          </p:nvPr>
        </p:nvGraphicFramePr>
        <p:xfrm>
          <a:off x="1900692" y="4023698"/>
          <a:ext cx="8128000" cy="370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Storyboard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ID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GuiderContentController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33063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892554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添加控制器类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657834" y="1016250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新建一个控制器类文件，命名为</a:t>
            </a:r>
            <a:r>
              <a:rPr lang="en-US" altLang="zh-CN" dirty="0" err="1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GuiderContentViewController</a:t>
            </a:r>
            <a:r>
              <a:rPr lang="en-US" altLang="zh-CN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,</a:t>
            </a:r>
            <a:r>
              <a:rPr lang="zh-CN" altLang="en-US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继承至</a:t>
            </a:r>
            <a:r>
              <a:rPr lang="en-US" altLang="zh-CN" dirty="0" err="1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UIViewController</a:t>
            </a:r>
            <a:endParaRPr lang="zh-CN" altLang="en-US" dirty="0" smtClean="0">
              <a:solidFill>
                <a:srgbClr val="B4006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1657834" y="1651015"/>
            <a:ext cx="9424694" cy="3713465"/>
          </a:xfrm>
          <a:prstGeom prst="wedgeRoundRectCallout">
            <a:avLst>
              <a:gd name="adj1" fmla="val -16202"/>
              <a:gd name="adj2" fmla="val -16837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在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Storyboard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上指定前面的视图控制器为此类文件。</a:t>
            </a:r>
          </a:p>
          <a:p>
            <a:pPr algn="ctr"/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然后各组件与代码建立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outlet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关联，并新增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4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个空变量：</a:t>
            </a:r>
          </a:p>
          <a:p>
            <a:pPr algn="ctr"/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dirty="0" smtClean="0">
                <a:solidFill>
                  <a:srgbClr val="B40062"/>
                </a:solidFill>
                <a:latin typeface="Menlo-Regular" charset="0"/>
              </a:rPr>
              <a:t>    </a:t>
            </a:r>
            <a:r>
              <a:rPr lang="en-US" altLang="zh-CN" dirty="0" smtClean="0">
                <a:solidFill>
                  <a:srgbClr val="B40062"/>
                </a:solidFill>
                <a:latin typeface="Menlo-Regular" charset="0"/>
              </a:rPr>
              <a:t>@</a:t>
            </a:r>
            <a:r>
              <a:rPr lang="en-US" altLang="zh-CN" dirty="0" err="1">
                <a:solidFill>
                  <a:srgbClr val="B40062"/>
                </a:solidFill>
                <a:latin typeface="Menlo-Regular" charset="0"/>
              </a:rPr>
              <a:t>IBOutlet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>
                <a:solidFill>
                  <a:srgbClr val="B40062"/>
                </a:solidFill>
                <a:latin typeface="Menlo-Regular" charset="0"/>
              </a:rPr>
              <a:t>weak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labelHeading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dirty="0" err="1">
                <a:solidFill>
                  <a:srgbClr val="4D009E"/>
                </a:solidFill>
                <a:latin typeface="Menlo-Regular" charset="0"/>
              </a:rPr>
              <a:t>UILabel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!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altLang="zh-CN" dirty="0">
                <a:solidFill>
                  <a:srgbClr val="B40062"/>
                </a:solidFill>
                <a:latin typeface="Menlo-Regular" charset="0"/>
              </a:rPr>
              <a:t>@</a:t>
            </a:r>
            <a:r>
              <a:rPr lang="en-US" altLang="zh-CN" dirty="0" err="1">
                <a:solidFill>
                  <a:srgbClr val="B40062"/>
                </a:solidFill>
                <a:latin typeface="Menlo-Regular" charset="0"/>
              </a:rPr>
              <a:t>IBOutlet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>
                <a:solidFill>
                  <a:srgbClr val="B40062"/>
                </a:solidFill>
                <a:latin typeface="Menlo-Regular" charset="0"/>
              </a:rPr>
              <a:t>weak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labelFooter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dirty="0" err="1">
                <a:solidFill>
                  <a:srgbClr val="4D009E"/>
                </a:solidFill>
                <a:latin typeface="Menlo-Regular" charset="0"/>
              </a:rPr>
              <a:t>UILabel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!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altLang="zh-CN" dirty="0">
                <a:solidFill>
                  <a:srgbClr val="B40062"/>
                </a:solidFill>
                <a:latin typeface="Menlo-Regular" charset="0"/>
              </a:rPr>
              <a:t>@</a:t>
            </a:r>
            <a:r>
              <a:rPr lang="en-US" altLang="zh-CN" dirty="0" err="1">
                <a:solidFill>
                  <a:srgbClr val="B40062"/>
                </a:solidFill>
                <a:latin typeface="Menlo-Regular" charset="0"/>
              </a:rPr>
              <a:t>IBOutlet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>
                <a:solidFill>
                  <a:srgbClr val="B40062"/>
                </a:solidFill>
                <a:latin typeface="Menlo-Regular" charset="0"/>
              </a:rPr>
              <a:t>weak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imageView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dirty="0" err="1">
                <a:solidFill>
                  <a:srgbClr val="4D009E"/>
                </a:solidFill>
                <a:latin typeface="Menlo-Regular" charset="0"/>
              </a:rPr>
              <a:t>UIImageView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!</a:t>
            </a:r>
          </a:p>
          <a:p>
            <a:r>
              <a:rPr lang="de-DE" altLang="zh-CN" dirty="0">
                <a:solidFill>
                  <a:srgbClr val="000000"/>
                </a:solidFill>
                <a:latin typeface="Menlo-Regular" charset="0"/>
              </a:rPr>
              <a:t>    </a:t>
            </a:r>
          </a:p>
          <a:p>
            <a:r>
              <a:rPr lang="de-DE" altLang="zh-CN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de-DE" altLang="zh-CN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de-DE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dirty="0" err="1">
                <a:solidFill>
                  <a:srgbClr val="000000"/>
                </a:solidFill>
                <a:latin typeface="Menlo-Regular" charset="0"/>
              </a:rPr>
              <a:t>index</a:t>
            </a:r>
            <a:r>
              <a:rPr lang="de-DE" altLang="zh-CN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dirty="0">
                <a:solidFill>
                  <a:srgbClr val="000BFF"/>
                </a:solidFill>
                <a:latin typeface="Menlo-Regular" charset="0"/>
              </a:rPr>
              <a:t>0</a:t>
            </a:r>
            <a:endParaRPr lang="de-DE" altLang="zh-CN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altLang="zh-CN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heading = </a:t>
            </a:r>
            <a:r>
              <a:rPr lang="en-US" altLang="zh-CN" dirty="0">
                <a:solidFill>
                  <a:srgbClr val="BA0011"/>
                </a:solidFill>
                <a:latin typeface="Menlo-Regular" charset="0"/>
              </a:rPr>
              <a:t>""</a:t>
            </a:r>
            <a:endParaRPr lang="en-US" altLang="zh-CN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altLang="zh-CN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footer = </a:t>
            </a:r>
            <a:r>
              <a:rPr lang="en-US" altLang="zh-CN" dirty="0">
                <a:solidFill>
                  <a:srgbClr val="BA0011"/>
                </a:solidFill>
                <a:latin typeface="Menlo-Regular" charset="0"/>
              </a:rPr>
              <a:t>""</a:t>
            </a:r>
            <a:endParaRPr lang="en-US" altLang="zh-CN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altLang="zh-CN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imageName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dirty="0">
                <a:solidFill>
                  <a:srgbClr val="BA0011"/>
                </a:solidFill>
                <a:latin typeface="Menlo-Regular" charset="0"/>
              </a:rPr>
              <a:t>""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6704765" y="3877057"/>
            <a:ext cx="3902276" cy="1011936"/>
          </a:xfrm>
          <a:prstGeom prst="wedgeRoundRectCallout">
            <a:avLst>
              <a:gd name="adj1" fmla="val -103089"/>
              <a:gd name="adj2" fmla="val -15986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index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用于保存当前页索引，其他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3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个用于数据传递。</a:t>
            </a:r>
          </a:p>
        </p:txBody>
      </p:sp>
    </p:spTree>
    <p:extLst>
      <p:ext uri="{BB962C8B-B14F-4D97-AF65-F5344CB8AC3E}">
        <p14:creationId xmlns:p14="http://schemas.microsoft.com/office/powerpoint/2010/main" val="5769225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542188" y="479615"/>
            <a:ext cx="2182647" cy="555810"/>
            <a:chOff x="39867" y="3261692"/>
            <a:chExt cx="3054390" cy="575534"/>
          </a:xfrm>
        </p:grpSpPr>
        <p:sp>
          <p:nvSpPr>
            <p:cNvPr id="17" name="文本框 16"/>
            <p:cNvSpPr txBox="1"/>
            <p:nvPr/>
          </p:nvSpPr>
          <p:spPr>
            <a:xfrm>
              <a:off x="39867" y="3261692"/>
              <a:ext cx="3054388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 smtClean="0">
                  <a:solidFill>
                    <a:schemeClr val="bg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更改</a:t>
              </a:r>
              <a:r>
                <a:rPr kumimoji="1" lang="en-US" altLang="zh-CN" sz="1400" dirty="0" err="1" smtClean="0">
                  <a:solidFill>
                    <a:schemeClr val="bg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viewDidLoad</a:t>
              </a:r>
              <a:r>
                <a:rPr kumimoji="1" lang="zh-CN" altLang="en-US" sz="1400" dirty="0" smtClean="0">
                  <a:solidFill>
                    <a:schemeClr val="bg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方法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9" name="圆角矩形标注 18"/>
          <p:cNvSpPr/>
          <p:nvPr/>
        </p:nvSpPr>
        <p:spPr>
          <a:xfrm>
            <a:off x="1657834" y="1861414"/>
            <a:ext cx="8452016" cy="3189989"/>
          </a:xfrm>
          <a:prstGeom prst="wedgeRoundRectCallout">
            <a:avLst>
              <a:gd name="adj1" fmla="val -19716"/>
              <a:gd name="adj2" fmla="val -46030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rgbClr val="B40062"/>
                </a:solidFill>
                <a:latin typeface="Menlo-Regular" charset="0"/>
              </a:rPr>
              <a:t>override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viewDidLoad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() {</a:t>
            </a: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dirty="0" err="1">
                <a:solidFill>
                  <a:srgbClr val="B40062"/>
                </a:solidFill>
                <a:latin typeface="Menlo-Regular" charset="0"/>
              </a:rPr>
              <a:t>super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dirty="0" err="1">
                <a:solidFill>
                  <a:srgbClr val="2E0D6E"/>
                </a:solidFill>
                <a:latin typeface="Menlo-Regular" charset="0"/>
              </a:rPr>
              <a:t>viewDidLoad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endParaRPr lang="en-US" altLang="zh-CN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dirty="0" err="1">
                <a:solidFill>
                  <a:srgbClr val="448993"/>
                </a:solidFill>
                <a:latin typeface="Menlo-Regular" charset="0"/>
              </a:rPr>
              <a:t>labelHeading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dirty="0" err="1">
                <a:solidFill>
                  <a:srgbClr val="5C2699"/>
                </a:solidFill>
                <a:latin typeface="Menlo-Regular" charset="0"/>
              </a:rPr>
              <a:t>text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dirty="0">
                <a:solidFill>
                  <a:srgbClr val="448993"/>
                </a:solidFill>
                <a:latin typeface="Menlo-Regular" charset="0"/>
              </a:rPr>
              <a:t>heading</a:t>
            </a:r>
            <a:endParaRPr lang="en-US" altLang="zh-CN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dirty="0" err="1">
                <a:solidFill>
                  <a:srgbClr val="448993"/>
                </a:solidFill>
                <a:latin typeface="Menlo-Regular" charset="0"/>
              </a:rPr>
              <a:t>labelFooter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dirty="0" err="1">
                <a:solidFill>
                  <a:srgbClr val="5C2699"/>
                </a:solidFill>
                <a:latin typeface="Menlo-Regular" charset="0"/>
              </a:rPr>
              <a:t>text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dirty="0">
                <a:solidFill>
                  <a:srgbClr val="448993"/>
                </a:solidFill>
                <a:latin typeface="Menlo-Regular" charset="0"/>
              </a:rPr>
              <a:t>footer</a:t>
            </a:r>
            <a:endParaRPr lang="en-US" altLang="zh-CN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dirty="0" err="1">
                <a:solidFill>
                  <a:srgbClr val="448993"/>
                </a:solidFill>
                <a:latin typeface="Menlo-Regular" charset="0"/>
              </a:rPr>
              <a:t>imageView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dirty="0" err="1">
                <a:solidFill>
                  <a:srgbClr val="5C2699"/>
                </a:solidFill>
                <a:latin typeface="Menlo-Regular" charset="0"/>
              </a:rPr>
              <a:t>image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dirty="0" err="1">
                <a:solidFill>
                  <a:srgbClr val="4D009E"/>
                </a:solidFill>
                <a:latin typeface="Menlo-Regular" charset="0"/>
              </a:rPr>
              <a:t>UIImage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(named: </a:t>
            </a:r>
            <a:r>
              <a:rPr lang="en-US" altLang="zh-CN" dirty="0" err="1">
                <a:solidFill>
                  <a:srgbClr val="448993"/>
                </a:solidFill>
                <a:latin typeface="Menlo-Regular" charset="0"/>
              </a:rPr>
              <a:t>imageName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de-DE" altLang="zh-CN" dirty="0" smtClean="0">
                <a:solidFill>
                  <a:srgbClr val="000000"/>
                </a:solidFill>
                <a:latin typeface="Menlo-Regular" charset="0"/>
              </a:rPr>
              <a:t>}</a:t>
            </a:r>
            <a:endParaRPr lang="zh-CN" altLang="en-US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zh-CN" altLang="en-US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zh-CN" altLang="en-US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当页面载入完成后，很简单地初始化一下</a:t>
            </a:r>
            <a:r>
              <a:rPr lang="en-US" altLang="zh-CN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2</a:t>
            </a:r>
            <a:r>
              <a:rPr lang="zh-CN" altLang="en-US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个标签的标题和图片内容。</a:t>
            </a:r>
          </a:p>
          <a:p>
            <a:endParaRPr kumimoji="1" lang="zh-CN" altLang="en-US" sz="1400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16584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翻页控制器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5090429" y="292925"/>
            <a:ext cx="1639491" cy="3091123"/>
          </a:xfrm>
          <a:custGeom>
            <a:avLst/>
            <a:gdLst/>
            <a:ahLst/>
            <a:cxnLst/>
            <a:rect l="l" t="t" r="r" b="b"/>
            <a:pathLst>
              <a:path w="1639491" h="3091123">
                <a:moveTo>
                  <a:pt x="1178384" y="0"/>
                </a:moveTo>
                <a:lnTo>
                  <a:pt x="1212540" y="0"/>
                </a:lnTo>
                <a:cubicBezTo>
                  <a:pt x="1474403" y="45541"/>
                  <a:pt x="1605335" y="148009"/>
                  <a:pt x="1605335" y="307404"/>
                </a:cubicBezTo>
                <a:cubicBezTo>
                  <a:pt x="1605335" y="387102"/>
                  <a:pt x="1582564" y="466799"/>
                  <a:pt x="1537023" y="546497"/>
                </a:cubicBezTo>
                <a:lnTo>
                  <a:pt x="1468710" y="631887"/>
                </a:lnTo>
                <a:lnTo>
                  <a:pt x="1417476" y="700199"/>
                </a:lnTo>
                <a:lnTo>
                  <a:pt x="1349164" y="802667"/>
                </a:lnTo>
                <a:lnTo>
                  <a:pt x="1212540" y="973447"/>
                </a:lnTo>
                <a:lnTo>
                  <a:pt x="1178384" y="1024681"/>
                </a:lnTo>
                <a:cubicBezTo>
                  <a:pt x="1155613" y="1047452"/>
                  <a:pt x="1121457" y="1087301"/>
                  <a:pt x="1075916" y="1144227"/>
                </a:cubicBezTo>
                <a:lnTo>
                  <a:pt x="990526" y="1297930"/>
                </a:lnTo>
                <a:cubicBezTo>
                  <a:pt x="944984" y="1354856"/>
                  <a:pt x="922214" y="1389012"/>
                  <a:pt x="922214" y="1400398"/>
                </a:cubicBezTo>
                <a:lnTo>
                  <a:pt x="888058" y="1468710"/>
                </a:lnTo>
                <a:cubicBezTo>
                  <a:pt x="876672" y="1502866"/>
                  <a:pt x="870979" y="1519944"/>
                  <a:pt x="870979" y="1519944"/>
                </a:cubicBezTo>
                <a:cubicBezTo>
                  <a:pt x="859594" y="1531329"/>
                  <a:pt x="876672" y="1548407"/>
                  <a:pt x="922214" y="1571178"/>
                </a:cubicBezTo>
                <a:lnTo>
                  <a:pt x="973448" y="1605334"/>
                </a:lnTo>
                <a:lnTo>
                  <a:pt x="1024682" y="1622412"/>
                </a:lnTo>
                <a:lnTo>
                  <a:pt x="1178384" y="1690724"/>
                </a:lnTo>
                <a:lnTo>
                  <a:pt x="1263774" y="1724880"/>
                </a:lnTo>
                <a:lnTo>
                  <a:pt x="1332086" y="1741958"/>
                </a:lnTo>
                <a:cubicBezTo>
                  <a:pt x="1537023" y="1833041"/>
                  <a:pt x="1639491" y="1963973"/>
                  <a:pt x="1639491" y="2134753"/>
                </a:cubicBezTo>
                <a:cubicBezTo>
                  <a:pt x="1639491" y="2134753"/>
                  <a:pt x="1639491" y="2146138"/>
                  <a:pt x="1639491" y="2168909"/>
                </a:cubicBezTo>
                <a:lnTo>
                  <a:pt x="1622413" y="2271377"/>
                </a:lnTo>
                <a:cubicBezTo>
                  <a:pt x="1622413" y="2339689"/>
                  <a:pt x="1537023" y="2436465"/>
                  <a:pt x="1366242" y="2561704"/>
                </a:cubicBezTo>
                <a:lnTo>
                  <a:pt x="1229618" y="2664172"/>
                </a:lnTo>
                <a:lnTo>
                  <a:pt x="1229618" y="2681250"/>
                </a:lnTo>
                <a:cubicBezTo>
                  <a:pt x="1184077" y="2715406"/>
                  <a:pt x="1138535" y="2743869"/>
                  <a:pt x="1092994" y="2766640"/>
                </a:cubicBezTo>
                <a:lnTo>
                  <a:pt x="1075916" y="2783718"/>
                </a:lnTo>
                <a:lnTo>
                  <a:pt x="973448" y="2834952"/>
                </a:lnTo>
                <a:lnTo>
                  <a:pt x="922214" y="2852030"/>
                </a:lnTo>
                <a:cubicBezTo>
                  <a:pt x="910828" y="2852030"/>
                  <a:pt x="893750" y="2863416"/>
                  <a:pt x="870979" y="2886186"/>
                </a:cubicBezTo>
                <a:cubicBezTo>
                  <a:pt x="859594" y="2897572"/>
                  <a:pt x="853901" y="2903264"/>
                  <a:pt x="853901" y="2903264"/>
                </a:cubicBezTo>
                <a:lnTo>
                  <a:pt x="768511" y="2954498"/>
                </a:lnTo>
                <a:lnTo>
                  <a:pt x="683121" y="3005732"/>
                </a:lnTo>
                <a:cubicBezTo>
                  <a:pt x="671736" y="3005732"/>
                  <a:pt x="648965" y="3005732"/>
                  <a:pt x="614809" y="3005732"/>
                </a:cubicBezTo>
                <a:cubicBezTo>
                  <a:pt x="580653" y="3017118"/>
                  <a:pt x="546497" y="3028503"/>
                  <a:pt x="512341" y="3039889"/>
                </a:cubicBezTo>
                <a:cubicBezTo>
                  <a:pt x="455414" y="3074045"/>
                  <a:pt x="421258" y="3085430"/>
                  <a:pt x="409873" y="3074045"/>
                </a:cubicBezTo>
                <a:lnTo>
                  <a:pt x="392795" y="3074045"/>
                </a:lnTo>
                <a:lnTo>
                  <a:pt x="307405" y="3074045"/>
                </a:lnTo>
                <a:lnTo>
                  <a:pt x="273249" y="3074045"/>
                </a:lnTo>
                <a:lnTo>
                  <a:pt x="256171" y="3074045"/>
                </a:lnTo>
                <a:cubicBezTo>
                  <a:pt x="187858" y="3085430"/>
                  <a:pt x="148010" y="3091123"/>
                  <a:pt x="136624" y="3091123"/>
                </a:cubicBezTo>
                <a:cubicBezTo>
                  <a:pt x="45542" y="3091123"/>
                  <a:pt x="0" y="3062659"/>
                  <a:pt x="0" y="3005732"/>
                </a:cubicBezTo>
                <a:cubicBezTo>
                  <a:pt x="11386" y="2971576"/>
                  <a:pt x="34156" y="2943113"/>
                  <a:pt x="68312" y="2920342"/>
                </a:cubicBezTo>
                <a:lnTo>
                  <a:pt x="119546" y="2886186"/>
                </a:lnTo>
                <a:cubicBezTo>
                  <a:pt x="153702" y="2863416"/>
                  <a:pt x="193551" y="2840645"/>
                  <a:pt x="239093" y="2817874"/>
                </a:cubicBezTo>
                <a:cubicBezTo>
                  <a:pt x="273249" y="2806489"/>
                  <a:pt x="290327" y="2800796"/>
                  <a:pt x="290327" y="2800796"/>
                </a:cubicBezTo>
                <a:lnTo>
                  <a:pt x="375717" y="2749562"/>
                </a:lnTo>
                <a:lnTo>
                  <a:pt x="426951" y="2715406"/>
                </a:lnTo>
                <a:lnTo>
                  <a:pt x="478185" y="2681250"/>
                </a:lnTo>
                <a:cubicBezTo>
                  <a:pt x="512341" y="2658479"/>
                  <a:pt x="535112" y="2641401"/>
                  <a:pt x="546497" y="2630016"/>
                </a:cubicBezTo>
                <a:lnTo>
                  <a:pt x="580653" y="2630016"/>
                </a:lnTo>
                <a:cubicBezTo>
                  <a:pt x="592038" y="2618630"/>
                  <a:pt x="609116" y="2607245"/>
                  <a:pt x="631887" y="2595860"/>
                </a:cubicBezTo>
                <a:cubicBezTo>
                  <a:pt x="666043" y="2573089"/>
                  <a:pt x="683121" y="2561704"/>
                  <a:pt x="683121" y="2561704"/>
                </a:cubicBezTo>
                <a:lnTo>
                  <a:pt x="785589" y="2476313"/>
                </a:lnTo>
                <a:lnTo>
                  <a:pt x="1041760" y="2322611"/>
                </a:lnTo>
                <a:lnTo>
                  <a:pt x="1161306" y="2203065"/>
                </a:lnTo>
                <a:cubicBezTo>
                  <a:pt x="1195462" y="2168909"/>
                  <a:pt x="1212540" y="2140446"/>
                  <a:pt x="1212540" y="2117675"/>
                </a:cubicBezTo>
                <a:cubicBezTo>
                  <a:pt x="1212540" y="2072134"/>
                  <a:pt x="1127150" y="2026592"/>
                  <a:pt x="956370" y="1981051"/>
                </a:cubicBezTo>
                <a:cubicBezTo>
                  <a:pt x="933599" y="1969665"/>
                  <a:pt x="910828" y="1963973"/>
                  <a:pt x="888058" y="1963973"/>
                </a:cubicBezTo>
                <a:lnTo>
                  <a:pt x="734355" y="1912739"/>
                </a:lnTo>
                <a:lnTo>
                  <a:pt x="683121" y="1878583"/>
                </a:lnTo>
                <a:lnTo>
                  <a:pt x="563575" y="1844426"/>
                </a:lnTo>
                <a:cubicBezTo>
                  <a:pt x="483878" y="1821656"/>
                  <a:pt x="444029" y="1787500"/>
                  <a:pt x="444029" y="1741958"/>
                </a:cubicBezTo>
                <a:lnTo>
                  <a:pt x="444029" y="1690724"/>
                </a:lnTo>
                <a:lnTo>
                  <a:pt x="444029" y="1639490"/>
                </a:lnTo>
                <a:cubicBezTo>
                  <a:pt x="432644" y="1593949"/>
                  <a:pt x="478185" y="1514251"/>
                  <a:pt x="580653" y="1400398"/>
                </a:cubicBezTo>
                <a:cubicBezTo>
                  <a:pt x="671736" y="1286544"/>
                  <a:pt x="745741" y="1189769"/>
                  <a:pt x="802667" y="1110071"/>
                </a:cubicBezTo>
                <a:lnTo>
                  <a:pt x="870979" y="1007604"/>
                </a:lnTo>
                <a:lnTo>
                  <a:pt x="1024682" y="785589"/>
                </a:lnTo>
                <a:lnTo>
                  <a:pt x="1127150" y="614809"/>
                </a:lnTo>
                <a:cubicBezTo>
                  <a:pt x="1149921" y="580653"/>
                  <a:pt x="1161306" y="557882"/>
                  <a:pt x="1161306" y="546497"/>
                </a:cubicBezTo>
                <a:cubicBezTo>
                  <a:pt x="1161306" y="523726"/>
                  <a:pt x="1149921" y="506648"/>
                  <a:pt x="1127150" y="495263"/>
                </a:cubicBezTo>
                <a:lnTo>
                  <a:pt x="1058838" y="495263"/>
                </a:lnTo>
                <a:lnTo>
                  <a:pt x="1007604" y="478184"/>
                </a:lnTo>
                <a:lnTo>
                  <a:pt x="956370" y="495263"/>
                </a:lnTo>
                <a:lnTo>
                  <a:pt x="853901" y="495263"/>
                </a:lnTo>
                <a:lnTo>
                  <a:pt x="819745" y="495263"/>
                </a:lnTo>
                <a:lnTo>
                  <a:pt x="717277" y="512341"/>
                </a:lnTo>
                <a:lnTo>
                  <a:pt x="648965" y="529419"/>
                </a:lnTo>
                <a:lnTo>
                  <a:pt x="563575" y="546497"/>
                </a:lnTo>
                <a:lnTo>
                  <a:pt x="444029" y="597731"/>
                </a:lnTo>
                <a:cubicBezTo>
                  <a:pt x="387102" y="609116"/>
                  <a:pt x="352946" y="614809"/>
                  <a:pt x="341561" y="614809"/>
                </a:cubicBezTo>
                <a:lnTo>
                  <a:pt x="307405" y="631887"/>
                </a:lnTo>
                <a:cubicBezTo>
                  <a:pt x="284634" y="654657"/>
                  <a:pt x="261863" y="666043"/>
                  <a:pt x="239093" y="666043"/>
                </a:cubicBezTo>
                <a:cubicBezTo>
                  <a:pt x="182166" y="666043"/>
                  <a:pt x="153702" y="637579"/>
                  <a:pt x="153702" y="580653"/>
                </a:cubicBezTo>
                <a:cubicBezTo>
                  <a:pt x="153702" y="546497"/>
                  <a:pt x="159395" y="518033"/>
                  <a:pt x="170780" y="495263"/>
                </a:cubicBezTo>
                <a:lnTo>
                  <a:pt x="204936" y="392794"/>
                </a:lnTo>
                <a:cubicBezTo>
                  <a:pt x="273249" y="176473"/>
                  <a:pt x="421258" y="68312"/>
                  <a:pt x="648965" y="68312"/>
                </a:cubicBezTo>
                <a:cubicBezTo>
                  <a:pt x="671736" y="68312"/>
                  <a:pt x="688814" y="62619"/>
                  <a:pt x="700199" y="51234"/>
                </a:cubicBezTo>
                <a:lnTo>
                  <a:pt x="751433" y="34156"/>
                </a:lnTo>
                <a:cubicBezTo>
                  <a:pt x="762819" y="34156"/>
                  <a:pt x="808360" y="28463"/>
                  <a:pt x="888058" y="1707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9334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如何使用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860464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引导页控制器准备就绪。接下来，创建每一个分页面控制器并加入到翻页控制器中。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842454"/>
              </p:ext>
            </p:extLst>
          </p:nvPr>
        </p:nvGraphicFramePr>
        <p:xfrm>
          <a:off x="1755370" y="1533982"/>
          <a:ext cx="8128000" cy="1752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064000"/>
                <a:gridCol w="4064000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翻页控制器的子页面提供方式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一次性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把所有子页面控制器都提供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按需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使用一个数据源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⭐显示特定的子页面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setViewControllers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(_:</a:t>
                      </a:r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direction:animated:completion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:)</a:t>
                      </a:r>
                      <a:endParaRPr lang="zh-CN" altLang="en-US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52406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数据源原理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743178" y="3935843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每一次用户在页面间浏览，都会调用上面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个方法。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433922"/>
              </p:ext>
            </p:extLst>
          </p:nvPr>
        </p:nvGraphicFramePr>
        <p:xfrm>
          <a:off x="1862416" y="4594174"/>
          <a:ext cx="8128000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064000"/>
                <a:gridCol w="4064000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调用时会返回当前的控制器，你需要确定</a:t>
                      </a:r>
                      <a:r>
                        <a:rPr lang="is-I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…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下一个控制器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比如当前页索引是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1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，下一个索引是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2</a:t>
                      </a:r>
                      <a:endParaRPr lang="zh-CN" altLang="en-US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前一个控制器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就是索引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0</a:t>
                      </a:r>
                      <a:endParaRPr lang="zh-CN" altLang="en-US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1657834" y="1001138"/>
            <a:ext cx="10045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由于本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引导页提供手势滑动来翻页，使用 “按需” 提供比较合适，需指定一个数据源。</a:t>
            </a:r>
          </a:p>
          <a:p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每一次用户切换到下一页，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UIPageViewController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会咨询数据源，</a:t>
            </a:r>
          </a:p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“哥们，下一页该显示什么？传给我数据吧”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57834" y="2446516"/>
            <a:ext cx="10045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数据源对象需要遵从 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UIPageViewControllerDataSource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协议并实现下面的方法：</a:t>
            </a:r>
          </a:p>
          <a:p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dirty="0" err="1"/>
              <a:t>pageViewController</a:t>
            </a:r>
            <a:r>
              <a:rPr lang="en-US" altLang="zh-CN" dirty="0"/>
              <a:t>(_:</a:t>
            </a:r>
            <a:r>
              <a:rPr lang="en-US" altLang="zh-CN" dirty="0" err="1"/>
              <a:t>viewControllerBeforeViewController</a:t>
            </a:r>
            <a:r>
              <a:rPr lang="en-US" altLang="zh-CN" dirty="0"/>
              <a:t>:) </a:t>
            </a:r>
            <a:endParaRPr lang="zh-CN" alt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 err="1" smtClean="0"/>
              <a:t>pageViewController</a:t>
            </a:r>
            <a:r>
              <a:rPr lang="en-US" altLang="zh-CN" dirty="0"/>
              <a:t>(_:</a:t>
            </a:r>
            <a:r>
              <a:rPr lang="en-US" altLang="zh-CN" dirty="0" err="1"/>
              <a:t>viewControllerAfterViewController</a:t>
            </a:r>
            <a:r>
              <a:rPr lang="en-US" altLang="zh-CN" dirty="0"/>
              <a:t>:) </a:t>
            </a:r>
          </a:p>
        </p:txBody>
      </p:sp>
    </p:spTree>
    <p:extLst>
      <p:ext uri="{BB962C8B-B14F-4D97-AF65-F5344CB8AC3E}">
        <p14:creationId xmlns:p14="http://schemas.microsoft.com/office/powerpoint/2010/main" val="672521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51239"/>
            <a:ext cx="4572001" cy="521186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914166" cy="592384"/>
            <a:chOff x="201702" y="3223820"/>
            <a:chExt cx="3463863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3463863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数据源代码实现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657834" y="1035424"/>
            <a:ext cx="100450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自定义一个翻页控制器，</a:t>
            </a:r>
            <a:r>
              <a:rPr lang="en-US" altLang="zh-CN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New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File</a:t>
            </a:r>
            <a:r>
              <a:rPr lang="is-IS" altLang="zh-CN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…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</a:p>
          <a:p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命名为</a:t>
            </a:r>
            <a:r>
              <a:rPr lang="en-US" altLang="zh-CN" sz="1600" dirty="0" err="1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GuiderPageViewController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，继承至</a:t>
            </a:r>
            <a:r>
              <a:rPr lang="en-US" altLang="zh-CN" sz="1600" dirty="0" err="1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UIPageViewController</a:t>
            </a:r>
            <a:endParaRPr lang="zh-CN" altLang="en-US" sz="1600" dirty="0" smtClean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zh-CN" altLang="en-US" sz="1600" dirty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在</a:t>
            </a:r>
            <a:r>
              <a:rPr lang="en-US" altLang="zh-CN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storyboard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上把翻页视图指定为此类</a:t>
            </a:r>
            <a:endParaRPr lang="de-DE" altLang="zh-CN" sz="1600" dirty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2336" y="2397248"/>
            <a:ext cx="113005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让此类遵从</a:t>
            </a:r>
            <a:r>
              <a:rPr lang="en-US" altLang="zh-CN" sz="1600" dirty="0" err="1" smtClean="0">
                <a:solidFill>
                  <a:srgbClr val="4D009E"/>
                </a:solidFill>
                <a:latin typeface="Menlo-Regular" charset="0"/>
              </a:rPr>
              <a:t>UIPageViewControllerDataSource</a:t>
            </a:r>
            <a:r>
              <a:rPr lang="zh-CN" altLang="en-US" sz="1600" dirty="0" smtClean="0">
                <a:solidFill>
                  <a:srgbClr val="4D009E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协议</a:t>
            </a:r>
            <a:r>
              <a:rPr lang="zh-CN" altLang="en-US" sz="1600" dirty="0" smtClean="0">
                <a:solidFill>
                  <a:srgbClr val="4D009E"/>
                </a:solidFill>
                <a:latin typeface="Menlo-Regular" charset="0"/>
              </a:rPr>
              <a:t>：</a:t>
            </a:r>
          </a:p>
          <a:p>
            <a:r>
              <a:rPr lang="en-US" altLang="zh-CN" sz="1600" dirty="0">
                <a:solidFill>
                  <a:srgbClr val="B40062"/>
                </a:solidFill>
                <a:latin typeface="Menlo-Regular" charset="0"/>
              </a:rPr>
              <a:t>class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GuiderPageViewController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600" dirty="0" err="1" smtClean="0">
                <a:solidFill>
                  <a:srgbClr val="4D009E"/>
                </a:solidFill>
                <a:latin typeface="Menlo-Regular" charset="0"/>
              </a:rPr>
              <a:t>UIPageViewController</a:t>
            </a:r>
            <a:r>
              <a:rPr lang="en-US" altLang="zh-CN" sz="1600" dirty="0" err="1" smtClean="0">
                <a:solidFill>
                  <a:srgbClr val="000000"/>
                </a:solidFill>
                <a:latin typeface="Menlo-Regular" charset="0"/>
              </a:rPr>
              <a:t>,</a:t>
            </a:r>
            <a:r>
              <a:rPr lang="en-US" altLang="zh-CN" sz="1600" dirty="0" err="1" smtClean="0">
                <a:solidFill>
                  <a:srgbClr val="4D009E"/>
                </a:solidFill>
                <a:latin typeface="Menlo-Regular" charset="0"/>
              </a:rPr>
              <a:t>UIPageViewControllerDataSource</a:t>
            </a:r>
            <a:endParaRPr lang="zh-CN" altLang="en-US" sz="1600" dirty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02336" y="3266629"/>
            <a:ext cx="11300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添加头标签、尾标签、图片名的变量数组，将用于创建各页面控制器：</a:t>
            </a:r>
          </a:p>
          <a:p>
            <a:endParaRPr lang="zh-CN" altLang="en-US" sz="1600" dirty="0" smtClean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600" dirty="0" smtClean="0">
                <a:solidFill>
                  <a:srgbClr val="B40062"/>
                </a:solidFill>
                <a:latin typeface="Menlo-Regular" charset="0"/>
              </a:rPr>
              <a:t>    </a:t>
            </a:r>
            <a:r>
              <a:rPr lang="en-US" altLang="zh-CN" sz="1600" dirty="0" err="1" smtClean="0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headings = [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zh-CN" altLang="en-US" sz="1600" dirty="0">
                <a:solidFill>
                  <a:srgbClr val="BA0011"/>
                </a:solidFill>
                <a:latin typeface="PingFangSC-Regular" charset="-122"/>
                <a:ea typeface="PingFangSC-Regular" charset="-122"/>
              </a:rPr>
              <a:t>私人定制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, 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zh-CN" altLang="en-US" sz="1600" dirty="0">
                <a:solidFill>
                  <a:srgbClr val="BA0011"/>
                </a:solidFill>
                <a:latin typeface="PingFangSC-Regular" charset="-122"/>
                <a:ea typeface="PingFangSC-Regular" charset="-122"/>
              </a:rPr>
              <a:t>饕馆定位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, 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zh-CN" altLang="en-US" sz="1600" dirty="0">
                <a:solidFill>
                  <a:srgbClr val="BA0011"/>
                </a:solidFill>
                <a:latin typeface="PingFangSC-Regular" charset="-122"/>
                <a:ea typeface="PingFangSC-Regular" charset="-122"/>
              </a:rPr>
              <a:t>美食发现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]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</a:t>
            </a:r>
            <a:r>
              <a:rPr lang="en-US" altLang="zh-CN" sz="1600" dirty="0" err="1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var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images = [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"foodpin-intro-1"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, 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"foodpin-intro-2"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, 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"foodpin-intro-3"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]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</a:t>
            </a:r>
            <a:r>
              <a:rPr lang="en-US" altLang="zh-CN" sz="1600" dirty="0" err="1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var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footers = [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zh-CN" altLang="en-US" sz="1600" dirty="0">
                <a:solidFill>
                  <a:srgbClr val="BA0011"/>
                </a:solidFill>
                <a:latin typeface="PingFangSC-Regular" charset="-122"/>
                <a:ea typeface="PingFangSC-Regular" charset="-122"/>
              </a:rPr>
              <a:t>好店随时加，打造自己的美食向导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, 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zh-CN" altLang="en-US" sz="1600" dirty="0">
                <a:solidFill>
                  <a:srgbClr val="BA0011"/>
                </a:solidFill>
                <a:latin typeface="PingFangSC-Regular" charset="-122"/>
                <a:ea typeface="PingFangSC-Regular" charset="-122"/>
              </a:rPr>
              <a:t>马上找到饕餮大餐之馆的位置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, 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zh-CN" altLang="en-US" sz="1600" dirty="0">
                <a:solidFill>
                  <a:srgbClr val="BA0011"/>
                </a:solidFill>
                <a:latin typeface="PingFangSC-Regular" charset="-122"/>
                <a:ea typeface="PingFangSC-Regular" charset="-122"/>
              </a:rPr>
              <a:t>发现其他吃货的珍藏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]</a:t>
            </a:r>
            <a:endParaRPr lang="zh-CN" altLang="en-US" sz="1600" dirty="0" smtClean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1393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9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266944" y="3864864"/>
            <a:ext cx="5498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如果你真的喜欢你所做的事，那就少说多做吧。</a:t>
            </a:r>
            <a:r>
              <a:rPr lang="en-US" altLang="zh-CN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endParaRPr lang="en-US" altLang="zh-CN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</a:t>
            </a:r>
          </a:p>
          <a:p>
            <a:r>
              <a:rPr lang="zh-CN" altLang="en-US" i="1" dirty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   </a:t>
            </a:r>
            <a:r>
              <a:rPr lang="en-US" altLang="zh-CN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– 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瑞恩 弗雷塔斯</a:t>
            </a:r>
            <a:r>
              <a:rPr lang="en-US" altLang="zh-CN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,</a:t>
            </a:r>
            <a:r>
              <a:rPr lang="en-US" altLang="zh-CN" i="1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About.me</a:t>
            </a:r>
            <a:endParaRPr lang="en-US" altLang="zh-CN" dirty="0">
              <a:effectLst/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51239"/>
            <a:ext cx="4572001" cy="521186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914166" cy="592384"/>
            <a:chOff x="201702" y="3223820"/>
            <a:chExt cx="3463863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3463863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数据源代码实现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46176" y="1438656"/>
            <a:ext cx="1154582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实现</a:t>
            </a:r>
            <a:r>
              <a:rPr lang="en-US" altLang="zh-CN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2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个方法：</a:t>
            </a:r>
          </a:p>
          <a:p>
            <a:endParaRPr lang="zh-CN" altLang="en-US" sz="1600" dirty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6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pageViewController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pageViewController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600" dirty="0" err="1">
                <a:solidFill>
                  <a:srgbClr val="4D009E"/>
                </a:solidFill>
                <a:latin typeface="Menlo-Regular" charset="0"/>
              </a:rPr>
              <a:t>UIPageViewController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viewControllerAfterViewController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viewController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600" dirty="0" err="1">
                <a:solidFill>
                  <a:srgbClr val="4D009E"/>
                </a:solidFill>
                <a:latin typeface="Menlo-Regular" charset="0"/>
              </a:rPr>
              <a:t>UIViewController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 -&gt; </a:t>
            </a:r>
            <a:r>
              <a:rPr lang="en-US" altLang="zh-CN" sz="1600" dirty="0" err="1">
                <a:solidFill>
                  <a:srgbClr val="4D009E"/>
                </a:solidFill>
                <a:latin typeface="Menlo-Regular" charset="0"/>
              </a:rPr>
              <a:t>UIViewController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? 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6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index = (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viewController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</a:rPr>
              <a:t>as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! </a:t>
            </a:r>
            <a:r>
              <a:rPr lang="en-US" altLang="zh-CN" sz="1600" dirty="0" err="1">
                <a:solidFill>
                  <a:srgbClr val="306F79"/>
                </a:solidFill>
                <a:latin typeface="Menlo-Regular" charset="0"/>
              </a:rPr>
              <a:t>GuiderContentViewController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).</a:t>
            </a:r>
            <a:r>
              <a:rPr lang="en-US" altLang="zh-CN" sz="1600" dirty="0">
                <a:solidFill>
                  <a:srgbClr val="448993"/>
                </a:solidFill>
                <a:latin typeface="Menlo-Regular" charset="0"/>
              </a:rPr>
              <a:t>index</a:t>
            </a:r>
            <a:endParaRPr lang="en-US" altLang="zh-CN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index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++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</a:rPr>
              <a:t>return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viewControllerAtIndex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index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}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pageViewController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pageViewController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600" dirty="0" err="1">
                <a:solidFill>
                  <a:srgbClr val="4D009E"/>
                </a:solidFill>
                <a:latin typeface="Menlo-Regular" charset="0"/>
              </a:rPr>
              <a:t>UIPageViewController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viewControllerBeforeViewController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viewController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600" dirty="0" err="1">
                <a:solidFill>
                  <a:srgbClr val="4D009E"/>
                </a:solidFill>
                <a:latin typeface="Menlo-Regular" charset="0"/>
              </a:rPr>
              <a:t>UIViewController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) -&gt; </a:t>
            </a:r>
            <a:r>
              <a:rPr lang="de-DE" altLang="zh-CN" sz="1600" dirty="0" err="1">
                <a:solidFill>
                  <a:srgbClr val="4D009E"/>
                </a:solidFill>
                <a:latin typeface="Menlo-Regular" charset="0"/>
              </a:rPr>
              <a:t>UIViewController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? {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index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= (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viewController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</a:rPr>
              <a:t>as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! </a:t>
            </a:r>
            <a:r>
              <a:rPr lang="de-DE" altLang="zh-CN" sz="1600" dirty="0" err="1">
                <a:solidFill>
                  <a:srgbClr val="306F79"/>
                </a:solidFill>
                <a:latin typeface="Menlo-Regular" charset="0"/>
              </a:rPr>
              <a:t>GuiderContentViewController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).</a:t>
            </a:r>
            <a:r>
              <a:rPr lang="de-DE" altLang="zh-CN" sz="1600" dirty="0" err="1">
                <a:solidFill>
                  <a:srgbClr val="448993"/>
                </a:solidFill>
                <a:latin typeface="Menlo-Regular" charset="0"/>
              </a:rPr>
              <a:t>index</a:t>
            </a:r>
            <a:endParaRPr lang="de-DE" altLang="zh-CN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index--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</a:rPr>
              <a:t>return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viewControllerAtIndex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index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}</a:t>
            </a:r>
            <a:endParaRPr lang="zh-CN" altLang="en-US" sz="1600" dirty="0" smtClean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de-DE" altLang="zh-CN" sz="1600" dirty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7655741" y="708473"/>
            <a:ext cx="3902276" cy="1011936"/>
          </a:xfrm>
          <a:prstGeom prst="wedgeRoundRectCallout">
            <a:avLst>
              <a:gd name="adj1" fmla="val -45601"/>
              <a:gd name="adj2" fmla="val 127388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取得当前控制器，索引加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1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后，返回下一个控制器</a:t>
            </a:r>
          </a:p>
        </p:txBody>
      </p:sp>
      <p:sp>
        <p:nvSpPr>
          <p:cNvPr id="12" name="圆角矩形标注 11"/>
          <p:cNvSpPr/>
          <p:nvPr/>
        </p:nvSpPr>
        <p:spPr>
          <a:xfrm>
            <a:off x="7448477" y="5109785"/>
            <a:ext cx="3902276" cy="1011936"/>
          </a:xfrm>
          <a:prstGeom prst="wedgeRoundRectCallout">
            <a:avLst>
              <a:gd name="adj1" fmla="val -65909"/>
              <a:gd name="adj2" fmla="val -73817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取得当前控制器，索引减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1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后，返回前一个控制器</a:t>
            </a:r>
          </a:p>
        </p:txBody>
      </p:sp>
    </p:spTree>
    <p:extLst>
      <p:ext uri="{BB962C8B-B14F-4D97-AF65-F5344CB8AC3E}">
        <p14:creationId xmlns:p14="http://schemas.microsoft.com/office/powerpoint/2010/main" val="6761202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0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46176" y="1438656"/>
            <a:ext cx="1154582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viewControllerAtIndex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(index: </a:t>
            </a:r>
            <a:r>
              <a:rPr lang="en-US" altLang="zh-CN" sz="1600" dirty="0" err="1">
                <a:solidFill>
                  <a:srgbClr val="5C2699"/>
                </a:solidFill>
                <a:latin typeface="Menlo-Regular" charset="0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 -&gt; </a:t>
            </a:r>
            <a:r>
              <a:rPr lang="en-US" altLang="zh-CN" sz="1600" dirty="0" err="1">
                <a:solidFill>
                  <a:srgbClr val="306F79"/>
                </a:solidFill>
                <a:latin typeface="Menlo-Regular" charset="0"/>
              </a:rPr>
              <a:t>GuiderContentViewController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? 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</a:rPr>
              <a:t>if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</a:rPr>
              <a:t>case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000BFF"/>
                </a:solidFill>
                <a:latin typeface="Menlo-Regular" charset="0"/>
              </a:rPr>
              <a:t>0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..&lt; </a:t>
            </a:r>
            <a:r>
              <a:rPr lang="en-US" altLang="zh-CN" sz="1600" dirty="0" err="1">
                <a:solidFill>
                  <a:srgbClr val="448993"/>
                </a:solidFill>
                <a:latin typeface="Menlo-Regular" charset="0"/>
              </a:rPr>
              <a:t>headings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600" dirty="0" err="1">
                <a:solidFill>
                  <a:srgbClr val="5C2699"/>
                </a:solidFill>
                <a:latin typeface="Menlo-Regular" charset="0"/>
              </a:rPr>
              <a:t>count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= index {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altLang="zh-CN" sz="1600" dirty="0">
                <a:solidFill>
                  <a:srgbClr val="1D8519"/>
                </a:solidFill>
                <a:latin typeface="Menlo-Regular" charset="0"/>
              </a:rPr>
              <a:t>//</a:t>
            </a:r>
            <a:r>
              <a:rPr lang="zh-CN" altLang="en-US" sz="1600" dirty="0">
                <a:solidFill>
                  <a:srgbClr val="1D8519"/>
                </a:solidFill>
                <a:latin typeface="PingFangSC-Regular" charset="-122"/>
                <a:ea typeface="PingFangSC-Regular" charset="-122"/>
              </a:rPr>
              <a:t>创建一个新视图控制器并传递数据</a:t>
            </a:r>
            <a:endParaRPr lang="zh-CN" altLang="en-US" sz="1600" dirty="0">
              <a:solidFill>
                <a:srgbClr val="1D8519"/>
              </a:solidFill>
              <a:latin typeface="Menlo-Regular" charset="0"/>
              <a:ea typeface="PingFangSC-Regular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if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let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contentVC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</a:t>
            </a:r>
            <a:r>
              <a:rPr lang="en-US" altLang="zh-CN" sz="1600" dirty="0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storyboard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?.</a:t>
            </a: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instantiateViewControllerWithIdentifier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en-US" altLang="zh-CN" sz="1600" dirty="0" err="1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GuiderContentController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)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as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? </a:t>
            </a:r>
            <a:r>
              <a:rPr lang="en-US" altLang="zh-CN" sz="1600" dirty="0" err="1">
                <a:solidFill>
                  <a:srgbClr val="306F79"/>
                </a:solidFill>
                <a:latin typeface="Menlo-Regular" charset="0"/>
                <a:ea typeface="PingFangSC-Regular" charset="-122"/>
              </a:rPr>
              <a:t>GuiderContentViewController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   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contentVC.</a:t>
            </a:r>
            <a:r>
              <a:rPr lang="en-US" altLang="zh-CN" sz="1600" dirty="0" err="1">
                <a:solidFill>
                  <a:srgbClr val="448993"/>
                </a:solidFill>
                <a:latin typeface="Menlo-Regular" charset="0"/>
                <a:ea typeface="PingFangSC-Regular" charset="-122"/>
              </a:rPr>
              <a:t>imageName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</a:t>
            </a:r>
            <a:r>
              <a:rPr lang="en-US" altLang="zh-CN" sz="1600" dirty="0">
                <a:solidFill>
                  <a:srgbClr val="448993"/>
                </a:solidFill>
                <a:latin typeface="Menlo-Regular" charset="0"/>
                <a:ea typeface="PingFangSC-Regular" charset="-122"/>
              </a:rPr>
              <a:t>images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[index]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   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contentVC.</a:t>
            </a:r>
            <a:r>
              <a:rPr lang="en-US" altLang="zh-CN" sz="1600" dirty="0" err="1">
                <a:solidFill>
                  <a:srgbClr val="448993"/>
                </a:solidFill>
                <a:latin typeface="Menlo-Regular" charset="0"/>
                <a:ea typeface="PingFangSC-Regular" charset="-122"/>
              </a:rPr>
              <a:t>heading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</a:t>
            </a:r>
            <a:r>
              <a:rPr lang="en-US" altLang="zh-CN" sz="1600" dirty="0">
                <a:solidFill>
                  <a:srgbClr val="448993"/>
                </a:solidFill>
                <a:latin typeface="Menlo-Regular" charset="0"/>
                <a:ea typeface="PingFangSC-Regular" charset="-122"/>
              </a:rPr>
              <a:t>headings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[index]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   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contentVC.</a:t>
            </a:r>
            <a:r>
              <a:rPr lang="en-US" altLang="zh-CN" sz="1600" dirty="0" err="1">
                <a:solidFill>
                  <a:srgbClr val="448993"/>
                </a:solidFill>
                <a:latin typeface="Menlo-Regular" charset="0"/>
                <a:ea typeface="PingFangSC-Regular" charset="-122"/>
              </a:rPr>
              <a:t>footer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</a:t>
            </a:r>
            <a:r>
              <a:rPr lang="en-US" altLang="zh-CN" sz="1600" dirty="0">
                <a:solidFill>
                  <a:srgbClr val="448993"/>
                </a:solidFill>
                <a:latin typeface="Menlo-Regular" charset="0"/>
                <a:ea typeface="PingFangSC-Regular" charset="-122"/>
              </a:rPr>
              <a:t>footers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[index]</a:t>
            </a:r>
          </a:p>
          <a:p>
            <a:r>
              <a:rPr lang="ro-RO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    </a:t>
            </a:r>
            <a:r>
              <a:rPr lang="ro-RO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contentVC.</a:t>
            </a:r>
            <a:r>
              <a:rPr lang="ro-RO" altLang="zh-CN" sz="1600" dirty="0" err="1">
                <a:solidFill>
                  <a:srgbClr val="448993"/>
                </a:solidFill>
                <a:latin typeface="Menlo-Regular" charset="0"/>
                <a:ea typeface="PingFangSC-Regular" charset="-122"/>
              </a:rPr>
              <a:t>index</a:t>
            </a:r>
            <a:r>
              <a:rPr lang="ro-RO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index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    </a:t>
            </a:r>
          </a:p>
          <a:p>
            <a:r>
              <a:rPr lang="ro-RO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    </a:t>
            </a:r>
            <a:r>
              <a:rPr lang="ro-RO" altLang="zh-CN" sz="1600" dirty="0" err="1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return</a:t>
            </a:r>
            <a:r>
              <a:rPr lang="ro-RO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ro-RO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contentVC</a:t>
            </a:r>
            <a:endParaRPr lang="ro-RO" altLang="zh-CN" sz="16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}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}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else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{</a:t>
            </a:r>
          </a:p>
          <a:p>
            <a:r>
              <a:rPr lang="ro-RO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</a:t>
            </a:r>
            <a:r>
              <a:rPr lang="ro-RO" altLang="zh-CN" sz="1600" dirty="0" err="1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return</a:t>
            </a:r>
            <a:r>
              <a:rPr lang="ro-RO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ro-RO" altLang="zh-CN" sz="1600" dirty="0" err="1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nil</a:t>
            </a:r>
            <a:endParaRPr lang="ro-RO" altLang="zh-CN" sz="16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}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return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nil</a:t>
            </a:r>
            <a:endParaRPr lang="en-US" altLang="zh-CN" sz="16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}</a:t>
            </a:r>
            <a:endParaRPr lang="de-DE" altLang="zh-CN" sz="1600" dirty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-1" y="351239"/>
            <a:ext cx="4572001" cy="521186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914166" cy="592384"/>
            <a:chOff x="201702" y="3223820"/>
            <a:chExt cx="3463863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3463863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数据源代码实现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0" name="圆角矩形标注 9"/>
          <p:cNvSpPr/>
          <p:nvPr/>
        </p:nvSpPr>
        <p:spPr>
          <a:xfrm>
            <a:off x="7217664" y="105864"/>
            <a:ext cx="4315969" cy="1088952"/>
          </a:xfrm>
          <a:prstGeom prst="wedgeRoundRectCallout">
            <a:avLst>
              <a:gd name="adj1" fmla="val -68656"/>
              <a:gd name="adj2" fmla="val 112407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判断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index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是否在合理的区间（即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0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到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2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）</a:t>
            </a:r>
          </a:p>
          <a:p>
            <a:pPr algn="ctr"/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Swift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2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的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if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case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语句</a:t>
            </a:r>
          </a:p>
        </p:txBody>
      </p:sp>
      <p:sp>
        <p:nvSpPr>
          <p:cNvPr id="12" name="圆角矩形标注 11"/>
          <p:cNvSpPr/>
          <p:nvPr/>
        </p:nvSpPr>
        <p:spPr>
          <a:xfrm>
            <a:off x="7217663" y="3608832"/>
            <a:ext cx="4511041" cy="3003593"/>
          </a:xfrm>
          <a:prstGeom prst="wedgeRoundRectCallout">
            <a:avLst>
              <a:gd name="adj1" fmla="val -57544"/>
              <a:gd name="adj2" fmla="val -78904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使用</a:t>
            </a:r>
            <a:r>
              <a:rPr lang="en-US" altLang="zh-CN" dirty="0" err="1" smtClean="0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instantiateViewControllerWithIdentifier</a:t>
            </a:r>
            <a:r>
              <a:rPr lang="zh-CN" altLang="en-US" dirty="0" smtClean="0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方法来初始化一个有</a:t>
            </a:r>
            <a:r>
              <a:rPr lang="en-US" altLang="zh-CN" dirty="0" smtClean="0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storyboard</a:t>
            </a:r>
            <a:r>
              <a:rPr lang="zh-CN" altLang="en-US" dirty="0" smtClean="0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en-US" altLang="zh-CN" dirty="0" smtClean="0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ID</a:t>
            </a:r>
            <a:r>
              <a:rPr lang="zh-CN" altLang="en-US" dirty="0" smtClean="0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的控制器。</a:t>
            </a:r>
          </a:p>
          <a:p>
            <a:pPr algn="ctr"/>
            <a:endParaRPr lang="zh-CN" altLang="en-US" dirty="0" smtClean="0">
              <a:solidFill>
                <a:srgbClr val="2E0D6E"/>
              </a:solidFill>
              <a:latin typeface="Menlo-Regular" charset="0"/>
              <a:ea typeface="PingFangSC-Regular" charset="-122"/>
            </a:endParaRPr>
          </a:p>
          <a:p>
            <a:pPr algn="ctr"/>
            <a:r>
              <a:rPr lang="zh-CN" altLang="en-US" dirty="0" smtClean="0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因为此方法可能会失败，所以用安全下转</a:t>
            </a:r>
            <a:r>
              <a:rPr lang="en-US" altLang="zh-CN" dirty="0" smtClean="0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(as?)</a:t>
            </a:r>
            <a:r>
              <a:rPr lang="zh-CN" altLang="en-US" dirty="0" smtClean="0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并做可选绑定。如果成功，则传递相应的数据。</a:t>
            </a:r>
          </a:p>
        </p:txBody>
      </p:sp>
    </p:spTree>
    <p:extLst>
      <p:ext uri="{BB962C8B-B14F-4D97-AF65-F5344CB8AC3E}">
        <p14:creationId xmlns:p14="http://schemas.microsoft.com/office/powerpoint/2010/main" val="18356127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46176" y="1438656"/>
            <a:ext cx="11545824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在</a:t>
            </a:r>
            <a:r>
              <a:rPr lang="en-US" altLang="zh-CN" sz="1600" dirty="0" err="1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ViewDidLoad</a:t>
            </a:r>
            <a:r>
              <a:rPr lang="zh-CN" altLang="en-US" sz="16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方法中加入：</a:t>
            </a:r>
          </a:p>
          <a:p>
            <a:r>
              <a:rPr lang="en-US" altLang="zh-CN" sz="1600" dirty="0">
                <a:solidFill>
                  <a:srgbClr val="B40062"/>
                </a:solidFill>
                <a:latin typeface="Menlo-Regular" charset="0"/>
              </a:rPr>
              <a:t>override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viewDidLoad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() 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600" dirty="0" err="1">
                <a:solidFill>
                  <a:srgbClr val="B40062"/>
                </a:solidFill>
                <a:latin typeface="Menlo-Regular" charset="0"/>
              </a:rPr>
              <a:t>super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viewDidLoad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endParaRPr lang="en-US" altLang="zh-CN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600" dirty="0">
                <a:solidFill>
                  <a:srgbClr val="1D8519"/>
                </a:solidFill>
                <a:latin typeface="Menlo-Regular" charset="0"/>
              </a:rPr>
              <a:t>//</a:t>
            </a:r>
            <a:r>
              <a:rPr lang="zh-CN" altLang="en-US" sz="1600" dirty="0">
                <a:solidFill>
                  <a:srgbClr val="1D8519"/>
                </a:solidFill>
                <a:latin typeface="PingFangSC-Regular" charset="-122"/>
                <a:ea typeface="PingFangSC-Regular" charset="-122"/>
              </a:rPr>
              <a:t>设置数据源为自身</a:t>
            </a:r>
            <a:endParaRPr lang="zh-CN" altLang="en-US" sz="1600" dirty="0">
              <a:solidFill>
                <a:srgbClr val="1D8519"/>
              </a:solidFill>
              <a:latin typeface="Menlo-Regular" charset="0"/>
              <a:ea typeface="PingFangSC-Regular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en-US" altLang="zh-CN" sz="1600" dirty="0" err="1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dataSource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self</a:t>
            </a:r>
            <a:endParaRPr lang="en-US" altLang="zh-CN" sz="16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en-US" altLang="zh-CN" sz="1600" dirty="0">
                <a:solidFill>
                  <a:srgbClr val="1D8519"/>
                </a:solidFill>
                <a:latin typeface="Menlo-Regular" charset="0"/>
                <a:ea typeface="PingFangSC-Regular" charset="-122"/>
              </a:rPr>
              <a:t>//</a:t>
            </a:r>
            <a:r>
              <a:rPr lang="zh-CN" altLang="en-US" sz="1600" dirty="0">
                <a:solidFill>
                  <a:srgbClr val="1D8519"/>
                </a:solidFill>
                <a:latin typeface="PingFangSC-Regular" charset="-122"/>
                <a:ea typeface="PingFangSC-Regular" charset="-122"/>
              </a:rPr>
              <a:t>创建第一个页面</a:t>
            </a:r>
            <a:endParaRPr lang="zh-CN" altLang="en-US" sz="1600" dirty="0">
              <a:solidFill>
                <a:srgbClr val="1D8519"/>
              </a:solidFill>
              <a:latin typeface="Menlo-Regular" charset="0"/>
              <a:ea typeface="PingFangSC-Regular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if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let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startingVC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</a:t>
            </a:r>
            <a:r>
              <a:rPr lang="en-US" altLang="zh-CN" sz="1600" dirty="0" err="1">
                <a:solidFill>
                  <a:srgbClr val="203C3F"/>
                </a:solidFill>
                <a:latin typeface="Menlo-Regular" charset="0"/>
                <a:ea typeface="PingFangSC-Regular" charset="-122"/>
              </a:rPr>
              <a:t>viewControllerAtIndex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</a:t>
            </a:r>
            <a:r>
              <a:rPr lang="en-US" altLang="zh-CN" sz="1600" dirty="0">
                <a:solidFill>
                  <a:srgbClr val="000BFF"/>
                </a:solidFill>
                <a:latin typeface="Menlo-Regular" charset="0"/>
                <a:ea typeface="PingFangSC-Regular" charset="-122"/>
              </a:rPr>
              <a:t>0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) 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</a:t>
            </a: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setViewControllers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([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startingVC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], direction: .</a:t>
            </a:r>
            <a:r>
              <a:rPr lang="en-US" altLang="zh-CN" sz="1600" dirty="0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Forward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, animated: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true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, completion: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nil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)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}</a:t>
            </a:r>
          </a:p>
          <a:p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}</a:t>
            </a:r>
            <a:endParaRPr lang="de-DE" altLang="zh-CN" sz="1600" dirty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-1" y="351239"/>
            <a:ext cx="4572001" cy="521186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914166" cy="592384"/>
            <a:chOff x="201702" y="3223820"/>
            <a:chExt cx="3463863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3463863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数据源代码实现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0" name="圆角矩形标注 9"/>
          <p:cNvSpPr/>
          <p:nvPr/>
        </p:nvSpPr>
        <p:spPr>
          <a:xfrm>
            <a:off x="7424928" y="828917"/>
            <a:ext cx="4315969" cy="1088952"/>
          </a:xfrm>
          <a:prstGeom prst="wedgeRoundRectCallout">
            <a:avLst>
              <a:gd name="adj1" fmla="val -68656"/>
              <a:gd name="adj2" fmla="val 112407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简单地设置了翻页控制器的数据源，创建了第一个页面控制器</a:t>
            </a:r>
          </a:p>
        </p:txBody>
      </p:sp>
    </p:spTree>
    <p:extLst>
      <p:ext uri="{BB962C8B-B14F-4D97-AF65-F5344CB8AC3E}">
        <p14:creationId xmlns:p14="http://schemas.microsoft.com/office/powerpoint/2010/main" val="9179999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475488" y="1838663"/>
            <a:ext cx="1154582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要在餐馆列表页之前显示引导页，在</a:t>
            </a:r>
            <a:r>
              <a:rPr lang="en-US" altLang="zh-CN" sz="1600" dirty="0" err="1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RestaurantTableViewController.swift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的</a:t>
            </a:r>
            <a:r>
              <a:rPr lang="en-US" altLang="zh-CN" sz="1600" dirty="0" err="1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viewDidAppear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方法中加入：</a:t>
            </a:r>
          </a:p>
          <a:p>
            <a:endParaRPr lang="zh-CN" altLang="en-US" sz="1600" dirty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600" dirty="0">
                <a:solidFill>
                  <a:srgbClr val="B40062"/>
                </a:solidFill>
                <a:latin typeface="Menlo-Regular" charset="0"/>
              </a:rPr>
              <a:t>override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viewDidAppear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(animated: </a:t>
            </a:r>
            <a:r>
              <a:rPr lang="en-US" altLang="zh-CN" sz="1600" dirty="0" err="1">
                <a:solidFill>
                  <a:srgbClr val="5C2699"/>
                </a:solidFill>
                <a:latin typeface="Menlo-Regular" charset="0"/>
              </a:rPr>
              <a:t>Bool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 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600" dirty="0" err="1">
                <a:solidFill>
                  <a:srgbClr val="B40062"/>
                </a:solidFill>
                <a:latin typeface="Menlo-Regular" charset="0"/>
              </a:rPr>
              <a:t>super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viewDidAppear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(animated)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</a:rPr>
              <a:t>if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pageVC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600" dirty="0" err="1">
                <a:solidFill>
                  <a:srgbClr val="5C2699"/>
                </a:solidFill>
                <a:latin typeface="Menlo-Regular" charset="0"/>
              </a:rPr>
              <a:t>storyboard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?.</a:t>
            </a:r>
            <a:r>
              <a:rPr lang="de-DE" altLang="zh-CN" sz="1600" dirty="0" err="1">
                <a:solidFill>
                  <a:srgbClr val="2E0D6E"/>
                </a:solidFill>
                <a:latin typeface="Menlo-Regular" charset="0"/>
              </a:rPr>
              <a:t>instantiateViewControllerWithIdentifier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6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de-DE" altLang="zh-CN" sz="1600" dirty="0" err="1">
                <a:solidFill>
                  <a:srgbClr val="BA0011"/>
                </a:solidFill>
                <a:latin typeface="Menlo-Regular" charset="0"/>
              </a:rPr>
              <a:t>GuideController</a:t>
            </a:r>
            <a:r>
              <a:rPr lang="de-DE" altLang="zh-CN" sz="16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</a:rPr>
              <a:t>as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? </a:t>
            </a:r>
            <a:r>
              <a:rPr lang="de-DE" altLang="zh-CN" sz="1600" dirty="0" err="1">
                <a:solidFill>
                  <a:srgbClr val="306F79"/>
                </a:solidFill>
                <a:latin typeface="Menlo-Regular" charset="0"/>
              </a:rPr>
              <a:t>GuiderPageViewController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de-DE" altLang="zh-CN" sz="1600" dirty="0" err="1">
                <a:solidFill>
                  <a:srgbClr val="2E0D6E"/>
                </a:solidFill>
                <a:latin typeface="Menlo-Regular" charset="0"/>
              </a:rPr>
              <a:t>presentViewController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pageVC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animated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</a:rPr>
              <a:t>true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completion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</a:rPr>
              <a:t>nil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}</a:t>
            </a:r>
          </a:p>
          <a:p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}</a:t>
            </a:r>
            <a:endParaRPr lang="de-DE" altLang="zh-CN" sz="1600" dirty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-1" y="351239"/>
            <a:ext cx="4572001" cy="521186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914166" cy="592384"/>
            <a:chOff x="201702" y="3223820"/>
            <a:chExt cx="3463863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3463863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显示引导页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0" name="圆角矩形标注 9"/>
          <p:cNvSpPr/>
          <p:nvPr/>
        </p:nvSpPr>
        <p:spPr>
          <a:xfrm>
            <a:off x="6035040" y="4820259"/>
            <a:ext cx="4315969" cy="1088952"/>
          </a:xfrm>
          <a:prstGeom prst="wedgeRoundRectCallout">
            <a:avLst>
              <a:gd name="adj1" fmla="val -57922"/>
              <a:gd name="adj2" fmla="val -83525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使用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storyboard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ID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来初始化一个翻页控制器，并模态展示出来</a:t>
            </a:r>
          </a:p>
        </p:txBody>
      </p:sp>
    </p:spTree>
    <p:extLst>
      <p:ext uri="{BB962C8B-B14F-4D97-AF65-F5344CB8AC3E}">
        <p14:creationId xmlns:p14="http://schemas.microsoft.com/office/powerpoint/2010/main" val="13084880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51239"/>
            <a:ext cx="4572001" cy="521186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914166" cy="592384"/>
            <a:chOff x="201702" y="3223820"/>
            <a:chExt cx="3463863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3463863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运行！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586" y="1300857"/>
            <a:ext cx="3039414" cy="53949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500" y="1300857"/>
            <a:ext cx="3044775" cy="53949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775" y="1300857"/>
            <a:ext cx="3028188" cy="536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758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页码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17895" y="-221956"/>
            <a:ext cx="115620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0" dirty="0" smtClean="0">
                <a:solidFill>
                  <a:schemeClr val="bg1"/>
                </a:solidFill>
                <a:latin typeface="Apple Chancery" charset="0"/>
                <a:ea typeface="Apple Chancery" charset="0"/>
                <a:cs typeface="Apple Chancery" charset="0"/>
              </a:rPr>
              <a:t>5</a:t>
            </a:r>
            <a:endParaRPr lang="zh-CN" altLang="en-US" sz="30000" dirty="0">
              <a:solidFill>
                <a:schemeClr val="bg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549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570736" y="1251250"/>
            <a:ext cx="1154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UIPageViewControllerDataSource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协议提供 </a:t>
            </a:r>
            <a:r>
              <a:rPr lang="en-US" altLang="zh-CN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2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个方法来支持标准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的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页码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：</a:t>
            </a:r>
            <a:endParaRPr lang="zh-CN" altLang="en-US" sz="1600" dirty="0" smtClean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zh-CN" altLang="en-US" sz="1600" dirty="0" smtClean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de-DE" altLang="zh-CN" sz="1600" dirty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-1" y="351239"/>
            <a:ext cx="4572001" cy="521186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914166" cy="592384"/>
            <a:chOff x="201702" y="3223820"/>
            <a:chExt cx="3463863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3463863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添加方法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730837"/>
              </p:ext>
            </p:extLst>
          </p:nvPr>
        </p:nvGraphicFramePr>
        <p:xfrm>
          <a:off x="926592" y="2582680"/>
          <a:ext cx="10058400" cy="135924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193536"/>
                <a:gridCol w="3864864"/>
              </a:tblGrid>
              <a:tr h="6909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presentationCountForPageViewController</a:t>
                      </a:r>
                      <a:endParaRPr lang="zh-CN" altLang="en-US" sz="1800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要显示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的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页数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6682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presentationIndexForPageViewController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起始页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的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索引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97609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497840" y="1749634"/>
            <a:ext cx="56469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  <a:latin typeface="Menlo-Regular" charset="0"/>
              </a:rPr>
              <a:t>presentationCountForPageViewController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200" dirty="0" err="1">
                <a:solidFill>
                  <a:srgbClr val="000000"/>
                </a:solidFill>
                <a:latin typeface="Menlo-Regular" charset="0"/>
              </a:rPr>
              <a:t>pageViewController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200" dirty="0" err="1">
                <a:solidFill>
                  <a:srgbClr val="4D009E"/>
                </a:solidFill>
                <a:latin typeface="Menlo-Regular" charset="0"/>
              </a:rPr>
              <a:t>UIPageViewController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) -&gt; </a:t>
            </a:r>
            <a:r>
              <a:rPr lang="en-US" altLang="zh-CN" sz="1200" dirty="0" err="1">
                <a:solidFill>
                  <a:srgbClr val="5C2699"/>
                </a:solidFill>
                <a:latin typeface="Menlo-Regular" charset="0"/>
              </a:rPr>
              <a:t>Int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200" dirty="0">
                <a:solidFill>
                  <a:srgbClr val="B40062"/>
                </a:solidFill>
                <a:latin typeface="Menlo-Regular" charset="0"/>
              </a:rPr>
              <a:t>return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200" dirty="0" err="1">
                <a:solidFill>
                  <a:srgbClr val="448993"/>
                </a:solidFill>
                <a:latin typeface="Menlo-Regular" charset="0"/>
              </a:rPr>
              <a:t>headings</a:t>
            </a:r>
            <a:r>
              <a:rPr lang="en-US" altLang="zh-CN" sz="12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200" dirty="0" err="1">
                <a:solidFill>
                  <a:srgbClr val="5C2699"/>
                </a:solidFill>
                <a:latin typeface="Menlo-Regular" charset="0"/>
              </a:rPr>
              <a:t>count</a:t>
            </a:r>
            <a:endParaRPr lang="en-US" altLang="zh-CN" sz="12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200" dirty="0" smtClean="0">
                <a:solidFill>
                  <a:srgbClr val="000000"/>
                </a:solidFill>
                <a:latin typeface="Menlo-Regular" charset="0"/>
              </a:rPr>
              <a:t>}</a:t>
            </a:r>
            <a:endParaRPr lang="de-DE" altLang="zh-CN" sz="12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    </a:t>
            </a:r>
          </a:p>
          <a:p>
            <a:endParaRPr lang="zh-CN" altLang="en-US" sz="1200" dirty="0" smtClean="0">
              <a:solidFill>
                <a:srgbClr val="B40062"/>
              </a:solidFill>
              <a:latin typeface="Menlo-Regular" charset="0"/>
            </a:endParaRPr>
          </a:p>
          <a:p>
            <a:r>
              <a:rPr lang="de-DE" altLang="zh-CN" sz="1200" dirty="0" err="1" smtClean="0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de-DE" altLang="zh-CN" sz="12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200" dirty="0" err="1">
                <a:solidFill>
                  <a:srgbClr val="000000"/>
                </a:solidFill>
                <a:latin typeface="Menlo-Regular" charset="0"/>
              </a:rPr>
              <a:t>presentationIndexForPageViewController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200" dirty="0" err="1">
                <a:solidFill>
                  <a:srgbClr val="000000"/>
                </a:solidFill>
                <a:latin typeface="Menlo-Regular" charset="0"/>
              </a:rPr>
              <a:t>pageViewController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200" dirty="0" err="1">
                <a:solidFill>
                  <a:srgbClr val="4D009E"/>
                </a:solidFill>
                <a:latin typeface="Menlo-Regular" charset="0"/>
              </a:rPr>
              <a:t>UIPageViewController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) -&gt; </a:t>
            </a:r>
            <a:r>
              <a:rPr lang="de-DE" altLang="zh-CN" sz="1200" dirty="0" err="1">
                <a:solidFill>
                  <a:srgbClr val="5C2699"/>
                </a:solidFill>
                <a:latin typeface="Menlo-Regular" charset="0"/>
              </a:rPr>
              <a:t>Int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200" dirty="0" smtClean="0">
                <a:solidFill>
                  <a:srgbClr val="000000"/>
                </a:solidFill>
                <a:latin typeface="Menlo-Regular" charset="0"/>
              </a:rPr>
              <a:t>{             </a:t>
            </a:r>
            <a:endParaRPr lang="de-DE" altLang="zh-CN" sz="12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200" dirty="0">
                <a:solidFill>
                  <a:srgbClr val="B40062"/>
                </a:solidFill>
                <a:latin typeface="Menlo-Regular" charset="0"/>
              </a:rPr>
              <a:t>return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200" dirty="0">
                <a:solidFill>
                  <a:srgbClr val="000BFF"/>
                </a:solidFill>
                <a:latin typeface="Menlo-Regular" charset="0"/>
              </a:rPr>
              <a:t>0</a:t>
            </a:r>
            <a:endParaRPr lang="en-US" altLang="zh-CN" sz="12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200" dirty="0" smtClean="0">
                <a:solidFill>
                  <a:srgbClr val="000000"/>
                </a:solidFill>
                <a:latin typeface="Menlo-Regular" charset="0"/>
              </a:rPr>
              <a:t>}</a:t>
            </a:r>
            <a:endParaRPr lang="de-DE" altLang="zh-CN" sz="1200" dirty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-1" y="351239"/>
            <a:ext cx="4572001" cy="521186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914166" cy="592384"/>
            <a:chOff x="201702" y="3223820"/>
            <a:chExt cx="3463863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3463863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方法实现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444" y="443040"/>
            <a:ext cx="3384070" cy="598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589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558544" y="968581"/>
            <a:ext cx="11545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默认指示器添加虽然方便，但位置和颜色等都无法调整。把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之前</a:t>
            </a:r>
            <a:r>
              <a:rPr lang="zh-CN" altLang="en-US" sz="1600" dirty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的代码注释掉。</a:t>
            </a:r>
          </a:p>
          <a:p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现在用一个定制的</a:t>
            </a:r>
            <a:r>
              <a:rPr lang="en-US" altLang="zh-CN" sz="1600" dirty="0" err="1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UIPageControl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来取代默认。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-1" y="351239"/>
            <a:ext cx="4572001" cy="521186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914166" cy="592384"/>
            <a:chOff x="201702" y="3223820"/>
            <a:chExt cx="3463863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3463863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定制页码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53356"/>
            <a:ext cx="9395680" cy="5304644"/>
          </a:xfrm>
          <a:prstGeom prst="rect">
            <a:avLst/>
          </a:prstGeom>
        </p:spPr>
      </p:pic>
      <p:sp>
        <p:nvSpPr>
          <p:cNvPr id="10" name="圆角矩形标注 9"/>
          <p:cNvSpPr/>
          <p:nvPr/>
        </p:nvSpPr>
        <p:spPr>
          <a:xfrm>
            <a:off x="8926050" y="1600154"/>
            <a:ext cx="3265950" cy="2664386"/>
          </a:xfrm>
          <a:prstGeom prst="wedgeRoundRectCallout">
            <a:avLst>
              <a:gd name="adj1" fmla="val -174586"/>
              <a:gd name="adj2" fmla="val 121674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Lantinghei SC Demibold" charset="-122"/>
                <a:ea typeface="Lantinghei SC Demibold" charset="-122"/>
                <a:cs typeface="Lantinghei SC Demibold" charset="-122"/>
              </a:rPr>
              <a:t>拖一个页码控件（</a:t>
            </a:r>
            <a:r>
              <a:rPr lang="en-US" altLang="zh-CN" dirty="0">
                <a:latin typeface="Lantinghei SC Demibold" charset="-122"/>
                <a:ea typeface="Lantinghei SC Demibold" charset="-122"/>
                <a:cs typeface="Lantinghei SC Demibold" charset="-122"/>
              </a:rPr>
              <a:t>Page</a:t>
            </a:r>
            <a:r>
              <a:rPr lang="zh-CN" altLang="en-US" dirty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dirty="0">
                <a:latin typeface="Lantinghei SC Demibold" charset="-122"/>
                <a:ea typeface="Lantinghei SC Demibold" charset="-122"/>
                <a:cs typeface="Lantinghei SC Demibold" charset="-122"/>
              </a:rPr>
              <a:t>Control</a:t>
            </a:r>
            <a:r>
              <a:rPr lang="zh-CN" altLang="en-US" dirty="0">
                <a:latin typeface="Lantinghei SC Demibold" charset="-122"/>
                <a:ea typeface="Lantinghei SC Demibold" charset="-122"/>
                <a:cs typeface="Lantinghei SC Demibold" charset="-122"/>
              </a:rPr>
              <a:t>）到分页视图，位于尾标签之下</a:t>
            </a:r>
            <a:r>
              <a:rPr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；</a:t>
            </a:r>
          </a:p>
          <a:p>
            <a:pPr algn="ctr"/>
            <a:endParaRPr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lang="zh-CN" altLang="en-US" dirty="0">
                <a:latin typeface="Lantinghei SC Demibold" charset="-122"/>
                <a:ea typeface="Lantinghei SC Demibold" charset="-122"/>
                <a:cs typeface="Lantinghei SC Demibold" charset="-122"/>
              </a:rPr>
              <a:t>属性  </a:t>
            </a:r>
            <a:r>
              <a:rPr lang="en-US" altLang="zh-CN" dirty="0">
                <a:latin typeface="Lantinghei SC Demibold" charset="-122"/>
                <a:ea typeface="Lantinghei SC Demibold" charset="-122"/>
                <a:cs typeface="Lantinghei SC Demibold" charset="-122"/>
              </a:rPr>
              <a:t>&gt;</a:t>
            </a:r>
            <a:r>
              <a:rPr lang="zh-CN" altLang="en-US" dirty="0">
                <a:latin typeface="Lantinghei SC Demibold" charset="-122"/>
                <a:ea typeface="Lantinghei SC Demibold" charset="-122"/>
                <a:cs typeface="Lantinghei SC Demibold" charset="-122"/>
              </a:rPr>
              <a:t>  </a:t>
            </a:r>
            <a:r>
              <a:rPr lang="en-US" altLang="zh-CN" dirty="0">
                <a:latin typeface="Lantinghei SC Demibold" charset="-122"/>
                <a:ea typeface="Lantinghei SC Demibold" charset="-122"/>
                <a:cs typeface="Lantinghei SC Demibold" charset="-122"/>
              </a:rPr>
              <a:t>pages</a:t>
            </a:r>
            <a:r>
              <a:rPr lang="zh-CN" altLang="en-US" dirty="0">
                <a:latin typeface="Lantinghei SC Demibold" charset="-122"/>
                <a:ea typeface="Lantinghei SC Demibold" charset="-122"/>
                <a:cs typeface="Lantinghei SC Demibold" charset="-122"/>
              </a:rPr>
              <a:t>：</a:t>
            </a:r>
            <a:r>
              <a:rPr lang="en-US" altLang="zh-CN" dirty="0">
                <a:latin typeface="Lantinghei SC Demibold" charset="-122"/>
                <a:ea typeface="Lantinghei SC Demibold" charset="-122"/>
                <a:cs typeface="Lantinghei SC Demibold" charset="-122"/>
              </a:rPr>
              <a:t>3</a:t>
            </a:r>
            <a:r>
              <a:rPr lang="zh-CN" altLang="en-US" dirty="0">
                <a:latin typeface="Lantinghei SC Demibold" charset="-122"/>
                <a:ea typeface="Lantinghei SC Demibold" charset="-122"/>
                <a:cs typeface="Lantinghei SC Demibold" charset="-122"/>
              </a:rPr>
              <a:t>   </a:t>
            </a:r>
            <a:r>
              <a:rPr lang="en-US" altLang="zh-CN" dirty="0">
                <a:latin typeface="Lantinghei SC Demibold" charset="-122"/>
                <a:ea typeface="Lantinghei SC Demibold" charset="-122"/>
                <a:cs typeface="Lantinghei SC Demibold" charset="-122"/>
              </a:rPr>
              <a:t>tint</a:t>
            </a:r>
            <a:r>
              <a:rPr lang="zh-CN" altLang="en-US" dirty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dirty="0">
                <a:latin typeface="Lantinghei SC Demibold" charset="-122"/>
                <a:ea typeface="Lantinghei SC Demibold" charset="-122"/>
                <a:cs typeface="Lantinghei SC Demibold" charset="-122"/>
              </a:rPr>
              <a:t>color</a:t>
            </a:r>
            <a:r>
              <a:rPr lang="zh-CN" altLang="en-US" dirty="0">
                <a:latin typeface="Lantinghei SC Demibold" charset="-122"/>
                <a:ea typeface="Lantinghei SC Demibold" charset="-122"/>
                <a:cs typeface="Lantinghei SC Demibold" charset="-122"/>
              </a:rPr>
              <a:t>：亮灰  </a:t>
            </a:r>
            <a:r>
              <a:rPr lang="en-US" altLang="zh-CN" dirty="0">
                <a:latin typeface="Lantinghei SC Demibold" charset="-122"/>
                <a:ea typeface="Lantinghei SC Demibold" charset="-122"/>
                <a:cs typeface="Lantinghei SC Demibold" charset="-122"/>
              </a:rPr>
              <a:t>current</a:t>
            </a:r>
            <a:r>
              <a:rPr lang="zh-CN" altLang="en-US" dirty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dirty="0">
                <a:latin typeface="Lantinghei SC Demibold" charset="-122"/>
                <a:ea typeface="Lantinghei SC Demibold" charset="-122"/>
                <a:cs typeface="Lantinghei SC Demibold" charset="-122"/>
              </a:rPr>
              <a:t>page</a:t>
            </a:r>
            <a:r>
              <a:rPr lang="zh-CN" altLang="en-US" dirty="0">
                <a:latin typeface="Lantinghei SC Demibold" charset="-122"/>
                <a:ea typeface="Lantinghei SC Demibold" charset="-122"/>
                <a:cs typeface="Lantinghei SC Demibold" charset="-122"/>
              </a:rPr>
              <a:t>（当前页颜色）：深灰</a:t>
            </a:r>
          </a:p>
          <a:p>
            <a:pPr algn="ctr"/>
            <a:r>
              <a:rPr lang="zh-CN" altLang="en-US" dirty="0">
                <a:latin typeface="Lantinghei SC Demibold" charset="-122"/>
                <a:ea typeface="Lantinghei SC Demibold" charset="-122"/>
                <a:cs typeface="Lantinghei SC Demibold" charset="-122"/>
              </a:rPr>
              <a:t>约束：底边距 水平居中</a:t>
            </a:r>
            <a:endParaRPr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61097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61">
        <p15:prstTrans prst="pageCurlDouble"/>
      </p:transition>
    </mc:Choice>
    <mc:Fallback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51239"/>
            <a:ext cx="4572001" cy="521186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914166" cy="592384"/>
            <a:chOff x="201702" y="3223820"/>
            <a:chExt cx="3463863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3463863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页码当前页索引更新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797304" y="1276195"/>
            <a:ext cx="55493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把</a:t>
            </a:r>
            <a:r>
              <a:rPr lang="en-US" altLang="zh-CN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Page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Control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与代码关联：</a:t>
            </a:r>
            <a:b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</a:br>
            <a:r>
              <a:rPr lang="en-US" altLang="zh-CN" sz="1600" dirty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@</a:t>
            </a:r>
            <a:r>
              <a:rPr lang="en-US" altLang="zh-CN" sz="1600" dirty="0" err="1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IBOutlet</a:t>
            </a:r>
            <a:r>
              <a:rPr lang="en-US" altLang="zh-CN" sz="1600" dirty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600" dirty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weak</a:t>
            </a:r>
            <a:r>
              <a:rPr lang="en-US" altLang="zh-CN" sz="1600" dirty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600" dirty="0" err="1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var</a:t>
            </a:r>
            <a:r>
              <a:rPr lang="en-US" altLang="zh-CN" sz="1600" dirty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pageCtrl</a:t>
            </a:r>
            <a:r>
              <a:rPr lang="en-US" altLang="zh-CN" sz="1600" dirty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: </a:t>
            </a:r>
            <a:r>
              <a:rPr lang="en-US" altLang="zh-CN" sz="1600" dirty="0" err="1">
                <a:solidFill>
                  <a:srgbClr val="4D009E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UIPageControl</a:t>
            </a:r>
            <a:r>
              <a:rPr lang="en-US" altLang="zh-CN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!</a:t>
            </a:r>
            <a:endParaRPr lang="zh-CN" altLang="en-US" sz="1600" dirty="0" smtClean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zh-CN" altLang="en-US" sz="1600" dirty="0" smtClean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在分页控制器的</a:t>
            </a:r>
            <a:r>
              <a:rPr lang="en-US" altLang="zh-CN" sz="1600" dirty="0" err="1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viewDidLoad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中添加：</a:t>
            </a:r>
          </a:p>
          <a:p>
            <a:r>
              <a:rPr lang="en-US" altLang="zh-CN" sz="1600" dirty="0" err="1">
                <a:solidFill>
                  <a:srgbClr val="448993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pageCtrl</a:t>
            </a:r>
            <a:r>
              <a:rPr lang="en-US" altLang="zh-CN" sz="1600" dirty="0" err="1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.</a:t>
            </a:r>
            <a:r>
              <a:rPr lang="en-US" altLang="zh-CN" sz="1600" dirty="0" err="1">
                <a:solidFill>
                  <a:srgbClr val="5C2699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currentPage</a:t>
            </a:r>
            <a:r>
              <a:rPr lang="en-US" altLang="zh-CN" sz="1600" dirty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= </a:t>
            </a:r>
            <a:r>
              <a:rPr lang="en-US" altLang="zh-CN" sz="1600" dirty="0">
                <a:solidFill>
                  <a:srgbClr val="448993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index</a:t>
            </a:r>
            <a:endParaRPr lang="de-DE" altLang="zh-CN" sz="1600" dirty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21739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61">
        <p15:prstTrans prst="pageCurlDouble"/>
      </p:transition>
    </mc:Choice>
    <mc:Fallback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92480" y="1341121"/>
            <a:ext cx="102534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很多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第一次启动时都有一组引导页面（或称之为教程）。</a:t>
            </a:r>
          </a:p>
          <a:p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有人说如果一个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需要引导页，那说明此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是失败的。</a:t>
            </a:r>
          </a:p>
          <a:p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适当简介的引导页，可能是必要的。 </a:t>
            </a:r>
          </a:p>
          <a:p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不过这章仅仅教你如何用，采用与否是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设计的问题了。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92480" y="4523233"/>
            <a:ext cx="102534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这章我们将学到：</a:t>
            </a:r>
          </a:p>
          <a:p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UIPageViewController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来创建引导页</a:t>
            </a:r>
          </a:p>
          <a:p>
            <a:pPr marL="342900" indent="-342900">
              <a:buFont typeface="Arial" charset="0"/>
              <a:buChar char="•"/>
            </a:pPr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工程基于上一章完成版</a:t>
            </a:r>
          </a:p>
        </p:txBody>
      </p:sp>
    </p:spTree>
    <p:extLst>
      <p:ext uri="{BB962C8B-B14F-4D97-AF65-F5344CB8AC3E}">
        <p14:creationId xmlns:p14="http://schemas.microsoft.com/office/powerpoint/2010/main" val="27845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51239"/>
            <a:ext cx="4572001" cy="521186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914166" cy="592384"/>
            <a:chOff x="201702" y="3223820"/>
            <a:chExt cx="3463863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3463863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添加交接按钮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797304" y="1137858"/>
            <a:ext cx="70540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拖一个</a:t>
            </a:r>
            <a:r>
              <a:rPr lang="en-US" altLang="zh-CN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Button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到右下角，做相对于底边和右边的约束。</a:t>
            </a:r>
          </a:p>
          <a:p>
            <a:endParaRPr lang="zh-CN" altLang="en-US" sz="1600" dirty="0" smtClean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与代码做</a:t>
            </a:r>
            <a:r>
              <a:rPr lang="en-US" altLang="zh-CN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outlet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关联：</a:t>
            </a:r>
            <a:endParaRPr lang="zh-CN" altLang="en-US" sz="1600" dirty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600" dirty="0">
                <a:solidFill>
                  <a:srgbClr val="B40062"/>
                </a:solidFill>
                <a:latin typeface="Menlo-Regular" charset="0"/>
              </a:rPr>
              <a:t>@</a:t>
            </a:r>
            <a:r>
              <a:rPr lang="en-US" altLang="zh-CN" sz="1600" dirty="0" err="1">
                <a:solidFill>
                  <a:srgbClr val="B40062"/>
                </a:solidFill>
                <a:latin typeface="Menlo-Regular" charset="0"/>
              </a:rPr>
              <a:t>IBOutlet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</a:rPr>
              <a:t>weak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doneBtn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600" dirty="0" err="1">
                <a:solidFill>
                  <a:srgbClr val="4D009E"/>
                </a:solidFill>
                <a:latin typeface="Menlo-Regular" charset="0"/>
              </a:rPr>
              <a:t>UIButton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!</a:t>
            </a:r>
            <a:endParaRPr lang="zh-CN" altLang="en-US" sz="1600" dirty="0" smtClean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endParaRPr lang="zh-CN" altLang="en-US" sz="1600" dirty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把它与代码做</a:t>
            </a:r>
            <a:r>
              <a:rPr lang="en-US" altLang="zh-CN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Action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关联，点击时让引导页退场（</a:t>
            </a:r>
            <a:r>
              <a:rPr lang="en-US" altLang="zh-CN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dismiss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）：</a:t>
            </a:r>
          </a:p>
          <a:p>
            <a:r>
              <a:rPr lang="en-US" altLang="zh-CN" sz="1600" dirty="0">
                <a:solidFill>
                  <a:srgbClr val="B40062"/>
                </a:solidFill>
                <a:latin typeface="Menlo-Regular" charset="0"/>
              </a:rPr>
              <a:t>@</a:t>
            </a:r>
            <a:r>
              <a:rPr lang="en-US" altLang="zh-CN" sz="1600" dirty="0" err="1">
                <a:solidFill>
                  <a:srgbClr val="B40062"/>
                </a:solidFill>
                <a:latin typeface="Menlo-Regular" charset="0"/>
              </a:rPr>
              <a:t>IBAction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doneBtnTapped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(sender: </a:t>
            </a:r>
            <a:r>
              <a:rPr lang="en-US" altLang="zh-CN" sz="1600" dirty="0" err="1">
                <a:solidFill>
                  <a:srgbClr val="4D009E"/>
                </a:solidFill>
                <a:latin typeface="Menlo-Regular" charset="0"/>
              </a:rPr>
              <a:t>UIButton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 {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</a:p>
          <a:p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}</a:t>
            </a:r>
            <a:endParaRPr lang="de-DE" altLang="zh-CN" sz="1600" dirty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334008" y="3801582"/>
            <a:ext cx="83342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   头</a:t>
            </a:r>
            <a:r>
              <a:rPr lang="en-US" altLang="zh-CN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2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个引导页时不显示按钮，在</a:t>
            </a:r>
            <a:r>
              <a:rPr lang="en-US" altLang="zh-CN" sz="1600" dirty="0" err="1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viewDidLoad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加入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：</a:t>
            </a:r>
          </a:p>
          <a:p>
            <a:endParaRPr lang="zh-CN" altLang="en-US" sz="1600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zh-CN" altLang="en-US" sz="1600" dirty="0" smtClean="0">
                <a:solidFill>
                  <a:srgbClr val="1D8519"/>
                </a:solidFill>
                <a:latin typeface="Menlo-Regular" charset="0"/>
              </a:rPr>
              <a:t>	</a:t>
            </a:r>
            <a:r>
              <a:rPr lang="en-US" altLang="zh-CN" sz="1600" dirty="0" smtClean="0">
                <a:solidFill>
                  <a:srgbClr val="1D8519"/>
                </a:solidFill>
                <a:latin typeface="Menlo-Regular" charset="0"/>
              </a:rPr>
              <a:t>//</a:t>
            </a:r>
            <a:r>
              <a:rPr lang="zh-CN" altLang="en-US" sz="1600" dirty="0">
                <a:solidFill>
                  <a:srgbClr val="1D8519"/>
                </a:solidFill>
                <a:latin typeface="PingFangSC-Regular" charset="-122"/>
                <a:ea typeface="PingFangSC-Regular" charset="-122"/>
              </a:rPr>
              <a:t>当是第三个引导页时，按钮才显示</a:t>
            </a:r>
            <a:endParaRPr lang="zh-CN" altLang="en-US" sz="1600" dirty="0">
              <a:solidFill>
                <a:srgbClr val="1D8519"/>
              </a:solidFill>
              <a:latin typeface="Menlo-Regular" charset="0"/>
              <a:ea typeface="PingFangSC-Regular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if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en-US" altLang="zh-CN" sz="1600" dirty="0">
                <a:solidFill>
                  <a:srgbClr val="448993"/>
                </a:solidFill>
                <a:latin typeface="Menlo-Regular" charset="0"/>
                <a:ea typeface="PingFangSC-Regular" charset="-122"/>
              </a:rPr>
              <a:t>index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== </a:t>
            </a:r>
            <a:r>
              <a:rPr lang="en-US" altLang="zh-CN" sz="1600" dirty="0">
                <a:solidFill>
                  <a:srgbClr val="000BFF"/>
                </a:solidFill>
                <a:latin typeface="Menlo-Regular" charset="0"/>
                <a:ea typeface="PingFangSC-Regular" charset="-122"/>
              </a:rPr>
              <a:t>2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</a:t>
            </a:r>
            <a:r>
              <a:rPr lang="en-US" altLang="zh-CN" sz="1600" dirty="0" err="1">
                <a:solidFill>
                  <a:srgbClr val="448993"/>
                </a:solidFill>
                <a:latin typeface="Menlo-Regular" charset="0"/>
                <a:ea typeface="PingFangSC-Regular" charset="-122"/>
              </a:rPr>
              <a:t>doneBtn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.</a:t>
            </a: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  <a:ea typeface="PingFangSC-Regular" charset="-122"/>
              </a:rPr>
              <a:t>setTitle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(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zh-CN" altLang="en-US" sz="1600" dirty="0">
                <a:solidFill>
                  <a:srgbClr val="BA0011"/>
                </a:solidFill>
                <a:latin typeface="PingFangSC-Regular" charset="-122"/>
                <a:ea typeface="PingFangSC-Regular" charset="-122"/>
              </a:rPr>
              <a:t>马上体验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,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forState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: .Normal)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</a:t>
            </a:r>
            <a:r>
              <a:rPr lang="en-US" altLang="zh-CN" sz="1600" dirty="0" err="1">
                <a:solidFill>
                  <a:srgbClr val="448993"/>
                </a:solidFill>
                <a:latin typeface="Menlo-Regular" charset="0"/>
                <a:ea typeface="PingFangSC-Regular" charset="-122"/>
              </a:rPr>
              <a:t>doneBtn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.</a:t>
            </a:r>
            <a:r>
              <a:rPr lang="en-US" altLang="zh-CN" sz="1600" dirty="0" err="1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hidden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false</a:t>
            </a:r>
            <a:endParaRPr lang="en-US" altLang="zh-CN" sz="16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}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else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    </a:t>
            </a:r>
            <a:r>
              <a:rPr lang="en-US" altLang="zh-CN" sz="1600" dirty="0" err="1">
                <a:solidFill>
                  <a:srgbClr val="448993"/>
                </a:solidFill>
                <a:latin typeface="Menlo-Regular" charset="0"/>
                <a:ea typeface="PingFangSC-Regular" charset="-122"/>
              </a:rPr>
              <a:t>doneBtn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.</a:t>
            </a:r>
            <a:r>
              <a:rPr lang="en-US" altLang="zh-CN" sz="1600" dirty="0" err="1">
                <a:solidFill>
                  <a:srgbClr val="5C2699"/>
                </a:solidFill>
                <a:latin typeface="Menlo-Regular" charset="0"/>
                <a:ea typeface="PingFangSC-Regular" charset="-122"/>
              </a:rPr>
              <a:t>hidden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true</a:t>
            </a:r>
            <a:endParaRPr lang="en-US" altLang="zh-CN" sz="1600" dirty="0">
              <a:solidFill>
                <a:srgbClr val="000000"/>
              </a:solidFill>
              <a:latin typeface="Menlo-Regular" charset="0"/>
              <a:ea typeface="PingFangSC-Regular" charset="-122"/>
            </a:endParaRP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    }</a:t>
            </a:r>
            <a:endParaRPr lang="zh-CN" altLang="en-US" sz="1600" dirty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00982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61">
        <p15:prstTrans prst="pageCurlDouble"/>
      </p:transition>
    </mc:Choice>
    <mc:Fallback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698" y="1171365"/>
            <a:ext cx="2994644" cy="5296777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51239"/>
            <a:ext cx="4572001" cy="521186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914166" cy="592384"/>
            <a:chOff x="201702" y="3223820"/>
            <a:chExt cx="3463863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3463863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运行效果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780" y="1171365"/>
            <a:ext cx="2984100" cy="529677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883" y="1171365"/>
            <a:ext cx="2989363" cy="529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146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61">
        <p15:prstTrans prst="pageCurlDouble"/>
      </p:transition>
    </mc:Choice>
    <mc:Fallback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4000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NSUserDefaults</a:t>
            </a:r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保存参数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17895" y="-221956"/>
            <a:ext cx="115620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0" dirty="0">
                <a:solidFill>
                  <a:schemeClr val="bg1"/>
                </a:solidFill>
                <a:latin typeface="Apple Chancery" charset="0"/>
                <a:ea typeface="Apple Chancery" charset="0"/>
                <a:cs typeface="Apple Chancery" charset="0"/>
              </a:rPr>
              <a:t>6</a:t>
            </a:r>
            <a:endParaRPr lang="zh-CN" altLang="en-US" sz="30000" dirty="0">
              <a:solidFill>
                <a:schemeClr val="bg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5163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4000">
        <p15:prstTrans prst="pageCurlDouble"/>
      </p:transition>
    </mc:Choice>
    <mc:Fallback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657834" y="962303"/>
            <a:ext cx="11545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之前我们用</a:t>
            </a:r>
            <a:r>
              <a:rPr lang="en-US" altLang="zh-CN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Core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Data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保存较大数据到</a:t>
            </a:r>
            <a:r>
              <a:rPr lang="en-US" altLang="zh-CN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SQLite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，</a:t>
            </a:r>
          </a:p>
          <a:p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对于少量的数据或</a:t>
            </a:r>
            <a:r>
              <a:rPr lang="en-US" altLang="zh-CN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运行参数，可以使用</a:t>
            </a:r>
            <a:r>
              <a:rPr lang="en-US" altLang="zh-CN" sz="1600" dirty="0" err="1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NSUserDefaults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类来保存至文件。</a:t>
            </a:r>
            <a:endParaRPr lang="de-DE" altLang="zh-CN" sz="1600" dirty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-1" y="351239"/>
            <a:ext cx="4572001" cy="521186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914166" cy="592384"/>
            <a:chOff x="201702" y="3223820"/>
            <a:chExt cx="3463863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3463863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保存小数据方法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867611"/>
              </p:ext>
            </p:extLst>
          </p:nvPr>
        </p:nvGraphicFramePr>
        <p:xfrm>
          <a:off x="1094970" y="3351921"/>
          <a:ext cx="9278112" cy="211103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260485"/>
                <a:gridCol w="7017627"/>
              </a:tblGrid>
              <a:tr h="113406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defaults</a:t>
                      </a:r>
                      <a:r>
                        <a:rPr lang="zh-CN" altLang="en-US" sz="18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系统</a:t>
                      </a:r>
                      <a:endParaRPr lang="zh-CN" altLang="en-US" sz="1800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iOS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系统自动为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app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分配的存储空间，</a:t>
                      </a:r>
                    </a:p>
                    <a:p>
                      <a:pPr algn="ctr"/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app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每个部分都可以访问（相对于全局可访问）</a:t>
                      </a:r>
                    </a:p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因为是存储于文件中，数据不会随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app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退出或崩溃而消失</a:t>
                      </a:r>
                    </a:p>
                    <a:p>
                      <a:pPr algn="ctr"/>
                      <a:endParaRPr lang="zh-CN" altLang="en-US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简称：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app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的参数文件 （内容为键值对）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6479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使用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NSUserDefaults.standardUserDefaults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()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657834" y="2166323"/>
            <a:ext cx="11545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引导页只是在</a:t>
            </a:r>
            <a:r>
              <a:rPr lang="en-US" altLang="zh-CN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第一次启动时显示，保存显示过与否这个参数，以便下次</a:t>
            </a:r>
            <a:r>
              <a:rPr lang="en-US" altLang="zh-CN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启动时检查。</a:t>
            </a:r>
            <a:endParaRPr lang="de-DE" altLang="zh-CN" sz="1600" dirty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23368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61">
        <p15:prstTrans prst="pageCurlDouble"/>
      </p:transition>
    </mc:Choice>
    <mc:Fallback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51239"/>
            <a:ext cx="4572001" cy="521186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914166" cy="592384"/>
            <a:chOff x="201702" y="3223820"/>
            <a:chExt cx="3463863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3463863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NSUserDefault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存取方法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656052"/>
              </p:ext>
            </p:extLst>
          </p:nvPr>
        </p:nvGraphicFramePr>
        <p:xfrm>
          <a:off x="1657834" y="1300857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取回值的几种方法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arrayForKey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boolForKey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dataForKey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dictionaryForKey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floatForKey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integerForKey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objectForKey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stringArrayForKey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stringForKey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doubleForKey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URLForKey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077769"/>
              </p:ext>
            </p:extLst>
          </p:nvPr>
        </p:nvGraphicFramePr>
        <p:xfrm>
          <a:off x="1657834" y="3409059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保存示例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defaults.setBool</a:t>
                      </a:r>
                      <a:r>
                        <a:rPr lang="en-US" altLang="zh-CN" dirty="0" smtClean="0"/>
                        <a:t>(true,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err="1" smtClean="0"/>
                        <a:t>forkey</a:t>
                      </a:r>
                      <a:r>
                        <a:rPr lang="en-US" altLang="zh-CN" dirty="0" smtClean="0"/>
                        <a:t>: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“”)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80518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61">
        <p15:prstTrans prst="pageCurlDouble"/>
      </p:transition>
    </mc:Choice>
    <mc:Fallback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657834" y="962303"/>
            <a:ext cx="11545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你可能猜到要如何用了。</a:t>
            </a:r>
          </a:p>
          <a:p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当用户点击“马上体验”按钮时，保存启动参数。</a:t>
            </a:r>
            <a:endParaRPr lang="de-DE" altLang="zh-CN" sz="1600" dirty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-1" y="351239"/>
            <a:ext cx="4572001" cy="521186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914166" cy="592384"/>
            <a:chOff x="201702" y="3223820"/>
            <a:chExt cx="3463863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3463863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保存引导页启动参数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57834" y="2166323"/>
            <a:ext cx="115458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“马上体验”按钮点击的代码中加入：</a:t>
            </a:r>
          </a:p>
          <a:p>
            <a:endParaRPr lang="zh-CN" altLang="en-US" sz="1600" dirty="0" smtClean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600" dirty="0" smtClean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defaults = </a:t>
            </a:r>
            <a:r>
              <a:rPr lang="en-US" altLang="zh-CN" sz="1600" dirty="0" err="1">
                <a:solidFill>
                  <a:srgbClr val="4D009E"/>
                </a:solidFill>
                <a:latin typeface="Menlo-Regular" charset="0"/>
              </a:rPr>
              <a:t>NSUserDefaults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standardUserDefaults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r>
              <a:rPr lang="en-US" altLang="zh-CN" sz="1600" dirty="0" err="1" smtClean="0">
                <a:solidFill>
                  <a:srgbClr val="000000"/>
                </a:solidFill>
                <a:latin typeface="Menlo-Regular" charset="0"/>
              </a:rPr>
              <a:t>defaults.</a:t>
            </a:r>
            <a:r>
              <a:rPr lang="en-US" altLang="zh-CN" sz="1600" dirty="0" err="1" smtClean="0">
                <a:solidFill>
                  <a:srgbClr val="2E0D6E"/>
                </a:solidFill>
                <a:latin typeface="Menlo-Regular" charset="0"/>
              </a:rPr>
              <a:t>setBool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 charset="0"/>
              </a:rPr>
              <a:t>true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forKey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en-US" altLang="zh-CN" sz="1600" dirty="0" err="1">
                <a:solidFill>
                  <a:srgbClr val="BA0011"/>
                </a:solidFill>
                <a:latin typeface="Menlo-Regular" charset="0"/>
              </a:rPr>
              <a:t>guiderShowed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</a:rPr>
              <a:t>”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 charset="0"/>
              </a:rPr>
              <a:t>)</a:t>
            </a:r>
            <a:endParaRPr lang="en-US" altLang="zh-CN" sz="1600" dirty="0">
              <a:solidFill>
                <a:srgbClr val="000000"/>
              </a:solidFill>
              <a:latin typeface="Menlo-Regular" charset="0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7272250" y="1329483"/>
            <a:ext cx="4315969" cy="1088952"/>
          </a:xfrm>
          <a:prstGeom prst="wedgeRoundRectCallout">
            <a:avLst>
              <a:gd name="adj1" fmla="val -45492"/>
              <a:gd name="adj2" fmla="val 74341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点击“马上体验”按钮后，存一个参数：</a:t>
            </a: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键 </a:t>
            </a:r>
            <a:r>
              <a:rPr lang="en-US" altLang="zh-CN" dirty="0" err="1">
                <a:solidFill>
                  <a:srgbClr val="BA0011"/>
                </a:solidFill>
                <a:latin typeface="Menlo-Regular" charset="0"/>
              </a:rPr>
              <a:t>guiderShowed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（引导已显示）</a:t>
            </a: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值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true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（是）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57834" y="3274319"/>
            <a:ext cx="924181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餐馆列表页代码的</a:t>
            </a:r>
            <a:r>
              <a:rPr lang="en-US" altLang="zh-CN" sz="1600" dirty="0" err="1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viewDidAppear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中加入：</a:t>
            </a:r>
          </a:p>
          <a:p>
            <a:endParaRPr lang="zh-CN" altLang="en-US" sz="1600" dirty="0" smtClean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600" dirty="0">
                <a:solidFill>
                  <a:srgbClr val="B40062"/>
                </a:solidFill>
                <a:latin typeface="Menlo-Regular" charset="0"/>
              </a:rPr>
              <a:t>override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viewDidAppear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(animated: </a:t>
            </a:r>
            <a:r>
              <a:rPr lang="en-US" altLang="zh-CN" sz="1600" dirty="0" err="1">
                <a:solidFill>
                  <a:srgbClr val="5C2699"/>
                </a:solidFill>
                <a:latin typeface="Menlo-Regular" charset="0"/>
              </a:rPr>
              <a:t>Bool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 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600" dirty="0" err="1">
                <a:solidFill>
                  <a:srgbClr val="B40062"/>
                </a:solidFill>
                <a:latin typeface="Menlo-Regular" charset="0"/>
              </a:rPr>
              <a:t>super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viewDidAppear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(animated)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defaults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600" dirty="0" err="1">
                <a:solidFill>
                  <a:srgbClr val="4D009E"/>
                </a:solidFill>
                <a:latin typeface="Menlo-Regular" charset="0"/>
              </a:rPr>
              <a:t>NSUserDefaults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1600" dirty="0" err="1">
                <a:solidFill>
                  <a:srgbClr val="2E0D6E"/>
                </a:solidFill>
                <a:latin typeface="Menlo-Regular" charset="0"/>
              </a:rPr>
              <a:t>standardUserDefaults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</a:rPr>
              <a:t>if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defaults.</a:t>
            </a:r>
            <a:r>
              <a:rPr lang="de-DE" altLang="zh-CN" sz="1600" dirty="0" err="1">
                <a:solidFill>
                  <a:srgbClr val="2E0D6E"/>
                </a:solidFill>
                <a:latin typeface="Menlo-Regular" charset="0"/>
              </a:rPr>
              <a:t>boolForKey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6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de-DE" altLang="zh-CN" sz="1600" dirty="0" err="1">
                <a:solidFill>
                  <a:srgbClr val="BA0011"/>
                </a:solidFill>
                <a:latin typeface="Menlo-Regular" charset="0"/>
              </a:rPr>
              <a:t>guiderShowed</a:t>
            </a:r>
            <a:r>
              <a:rPr lang="de-DE" altLang="zh-CN" sz="16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) {</a:t>
            </a:r>
          </a:p>
          <a:p>
            <a:r>
              <a:rPr lang="ro-RO" altLang="zh-CN" sz="16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ro-RO" altLang="zh-CN" sz="1600" dirty="0" err="1">
                <a:solidFill>
                  <a:srgbClr val="B40062"/>
                </a:solidFill>
                <a:latin typeface="Menlo-Regular" charset="0"/>
              </a:rPr>
              <a:t>return</a:t>
            </a:r>
            <a:endParaRPr lang="ro-RO" altLang="zh-CN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}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</a:rPr>
              <a:t>if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pageVC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600" dirty="0" err="1">
                <a:solidFill>
                  <a:srgbClr val="5C2699"/>
                </a:solidFill>
                <a:latin typeface="Menlo-Regular" charset="0"/>
              </a:rPr>
              <a:t>storyboard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?.</a:t>
            </a:r>
            <a:r>
              <a:rPr lang="de-DE" altLang="zh-CN" sz="1600" dirty="0" err="1">
                <a:solidFill>
                  <a:srgbClr val="2E0D6E"/>
                </a:solidFill>
                <a:latin typeface="Menlo-Regular" charset="0"/>
              </a:rPr>
              <a:t>instantiateViewControllerWithIdentifier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6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de-DE" altLang="zh-CN" sz="1600" dirty="0" err="1">
                <a:solidFill>
                  <a:srgbClr val="BA0011"/>
                </a:solidFill>
                <a:latin typeface="Menlo-Regular" charset="0"/>
              </a:rPr>
              <a:t>GuideController</a:t>
            </a:r>
            <a:r>
              <a:rPr lang="de-DE" altLang="zh-CN" sz="16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</a:rPr>
              <a:t>as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? </a:t>
            </a:r>
            <a:r>
              <a:rPr lang="de-DE" altLang="zh-CN" sz="1600" dirty="0" err="1">
                <a:solidFill>
                  <a:srgbClr val="306F79"/>
                </a:solidFill>
                <a:latin typeface="Menlo-Regular" charset="0"/>
              </a:rPr>
              <a:t>GuiderPageViewController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de-DE" altLang="zh-CN" sz="1600" dirty="0" err="1">
                <a:solidFill>
                  <a:srgbClr val="2E0D6E"/>
                </a:solidFill>
                <a:latin typeface="Menlo-Regular" charset="0"/>
              </a:rPr>
              <a:t>presentViewController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pageVC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animated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</a:rPr>
              <a:t>true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completion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</a:rPr>
              <a:t>nil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}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}</a:t>
            </a:r>
            <a:endParaRPr lang="de-DE" altLang="zh-CN" sz="1600" dirty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31880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61">
        <p15:prstTrans prst="pageCurlDouble"/>
      </p:transition>
    </mc:Choice>
    <mc:Fallback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10" grpId="0" animBg="1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51239"/>
            <a:ext cx="4572001" cy="521186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914166" cy="592384"/>
            <a:chOff x="201702" y="3223820"/>
            <a:chExt cx="3463863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3463863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餐馆列表页检查参数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0" name="圆角矩形标注 9"/>
          <p:cNvSpPr/>
          <p:nvPr/>
        </p:nvSpPr>
        <p:spPr>
          <a:xfrm>
            <a:off x="7272250" y="490948"/>
            <a:ext cx="4315969" cy="1088952"/>
          </a:xfrm>
          <a:prstGeom prst="wedgeRoundRectCallout">
            <a:avLst>
              <a:gd name="adj1" fmla="val -91537"/>
              <a:gd name="adj2" fmla="val 199737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如果检测到 键</a:t>
            </a:r>
            <a:r>
              <a:rPr kumimoji="1"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guiderShowed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值为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true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，则直接返回，不执行其后的展示引导页的语句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57834" y="1657834"/>
            <a:ext cx="924181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餐馆列表页代码的</a:t>
            </a:r>
            <a:r>
              <a:rPr lang="en-US" altLang="zh-CN" sz="1600" dirty="0" err="1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viewDidAppear</a:t>
            </a:r>
            <a:r>
              <a:rPr lang="zh-CN" altLang="en-US" sz="1600" dirty="0" smtClean="0">
                <a:solidFill>
                  <a:srgbClr val="000000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中加入：</a:t>
            </a:r>
          </a:p>
          <a:p>
            <a:endParaRPr lang="zh-CN" altLang="en-US" sz="1600" dirty="0" smtClean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en-US" altLang="zh-CN" sz="1600" dirty="0">
                <a:solidFill>
                  <a:srgbClr val="B40062"/>
                </a:solidFill>
                <a:latin typeface="Menlo-Regular" charset="0"/>
              </a:rPr>
              <a:t>override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viewDidAppear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(animated: </a:t>
            </a:r>
            <a:r>
              <a:rPr lang="en-US" altLang="zh-CN" sz="1600" dirty="0" err="1">
                <a:solidFill>
                  <a:srgbClr val="5C2699"/>
                </a:solidFill>
                <a:latin typeface="Menlo-Regular" charset="0"/>
              </a:rPr>
              <a:t>Bool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 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600" dirty="0" err="1">
                <a:solidFill>
                  <a:srgbClr val="B40062"/>
                </a:solidFill>
                <a:latin typeface="Menlo-Regular" charset="0"/>
              </a:rPr>
              <a:t>super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viewDidAppear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(animated)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2000" b="1" dirty="0" err="1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de-DE" altLang="zh-CN" sz="2000" b="1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2000" b="1" dirty="0" err="1">
                <a:solidFill>
                  <a:srgbClr val="000000"/>
                </a:solidFill>
                <a:latin typeface="Menlo-Regular" charset="0"/>
              </a:rPr>
              <a:t>defaults</a:t>
            </a:r>
            <a:r>
              <a:rPr lang="de-DE" altLang="zh-CN" sz="2000" b="1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2000" b="1" dirty="0" err="1">
                <a:solidFill>
                  <a:srgbClr val="4D009E"/>
                </a:solidFill>
                <a:latin typeface="Menlo-Regular" charset="0"/>
              </a:rPr>
              <a:t>NSUserDefaults</a:t>
            </a:r>
            <a:r>
              <a:rPr lang="de-DE" altLang="zh-CN" sz="2000" b="1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de-DE" altLang="zh-CN" sz="2000" b="1" dirty="0" err="1">
                <a:solidFill>
                  <a:srgbClr val="2E0D6E"/>
                </a:solidFill>
                <a:latin typeface="Menlo-Regular" charset="0"/>
              </a:rPr>
              <a:t>standardUserDefaults</a:t>
            </a:r>
            <a:r>
              <a:rPr lang="de-DE" altLang="zh-CN" sz="2000" b="1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r>
              <a:rPr lang="de-DE" altLang="zh-CN" sz="2000" b="1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2000" b="1" dirty="0" err="1">
                <a:solidFill>
                  <a:srgbClr val="B40062"/>
                </a:solidFill>
                <a:latin typeface="Menlo-Regular" charset="0"/>
              </a:rPr>
              <a:t>if</a:t>
            </a:r>
            <a:r>
              <a:rPr lang="de-DE" altLang="zh-CN" sz="2000" b="1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2000" b="1" dirty="0" err="1">
                <a:solidFill>
                  <a:srgbClr val="000000"/>
                </a:solidFill>
                <a:latin typeface="Menlo-Regular" charset="0"/>
              </a:rPr>
              <a:t>defaults.</a:t>
            </a:r>
            <a:r>
              <a:rPr lang="de-DE" altLang="zh-CN" sz="2000" b="1" dirty="0" err="1">
                <a:solidFill>
                  <a:srgbClr val="2E0D6E"/>
                </a:solidFill>
                <a:latin typeface="Menlo-Regular" charset="0"/>
              </a:rPr>
              <a:t>boolForKey</a:t>
            </a:r>
            <a:r>
              <a:rPr lang="de-DE" altLang="zh-CN" sz="2000" b="1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2000" b="1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de-DE" altLang="zh-CN" sz="2000" b="1" dirty="0" err="1">
                <a:solidFill>
                  <a:srgbClr val="BA0011"/>
                </a:solidFill>
                <a:latin typeface="Menlo-Regular" charset="0"/>
              </a:rPr>
              <a:t>guiderShowed</a:t>
            </a:r>
            <a:r>
              <a:rPr lang="de-DE" altLang="zh-CN" sz="2000" b="1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de-DE" altLang="zh-CN" sz="2000" b="1" dirty="0">
                <a:solidFill>
                  <a:srgbClr val="000000"/>
                </a:solidFill>
                <a:latin typeface="Menlo-Regular" charset="0"/>
              </a:rPr>
              <a:t>) {</a:t>
            </a:r>
          </a:p>
          <a:p>
            <a:r>
              <a:rPr lang="ro-RO" altLang="zh-CN" sz="2000" b="1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ro-RO" altLang="zh-CN" sz="2000" b="1" dirty="0" err="1">
                <a:solidFill>
                  <a:srgbClr val="B40062"/>
                </a:solidFill>
                <a:latin typeface="Menlo-Regular" charset="0"/>
              </a:rPr>
              <a:t>return</a:t>
            </a:r>
            <a:endParaRPr lang="ro-RO" altLang="zh-CN" sz="2000" b="1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2000" b="1" dirty="0">
                <a:solidFill>
                  <a:srgbClr val="000000"/>
                </a:solidFill>
                <a:latin typeface="Menlo-Regular" charset="0"/>
              </a:rPr>
              <a:t>        }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</a:rPr>
              <a:t>if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pageVC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de-DE" altLang="zh-CN" sz="1600" dirty="0" err="1">
                <a:solidFill>
                  <a:srgbClr val="5C2699"/>
                </a:solidFill>
                <a:latin typeface="Menlo-Regular" charset="0"/>
              </a:rPr>
              <a:t>storyboard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?.</a:t>
            </a:r>
            <a:r>
              <a:rPr lang="de-DE" altLang="zh-CN" sz="1600" dirty="0" err="1">
                <a:solidFill>
                  <a:srgbClr val="2E0D6E"/>
                </a:solidFill>
                <a:latin typeface="Menlo-Regular" charset="0"/>
              </a:rPr>
              <a:t>instantiateViewControllerWithIdentifier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6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de-DE" altLang="zh-CN" sz="1600" dirty="0" err="1">
                <a:solidFill>
                  <a:srgbClr val="BA0011"/>
                </a:solidFill>
                <a:latin typeface="Menlo-Regular" charset="0"/>
              </a:rPr>
              <a:t>GuideController</a:t>
            </a:r>
            <a:r>
              <a:rPr lang="de-DE" altLang="zh-CN" sz="16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)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</a:rPr>
              <a:t>as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? </a:t>
            </a:r>
            <a:r>
              <a:rPr lang="de-DE" altLang="zh-CN" sz="1600" dirty="0" err="1">
                <a:solidFill>
                  <a:srgbClr val="306F79"/>
                </a:solidFill>
                <a:latin typeface="Menlo-Regular" charset="0"/>
              </a:rPr>
              <a:t>GuiderPageViewController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de-DE" altLang="zh-CN" sz="1600" dirty="0" err="1">
                <a:solidFill>
                  <a:srgbClr val="2E0D6E"/>
                </a:solidFill>
                <a:latin typeface="Menlo-Regular" charset="0"/>
              </a:rPr>
              <a:t>presentViewController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pageVC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animated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</a:rPr>
              <a:t>true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completion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</a:rPr>
              <a:t>nil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    }</a:t>
            </a: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}</a:t>
            </a:r>
            <a:endParaRPr lang="de-DE" altLang="zh-CN" sz="1600" dirty="0">
              <a:solidFill>
                <a:srgbClr val="000000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43845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61">
        <p15:prstTrans prst="pageCurlDouble"/>
      </p:transition>
    </mc:Choice>
    <mc:Fallback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294114" y="4547616"/>
            <a:ext cx="5977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课件及参考源码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github.com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yagamis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pageview</a:t>
            </a:r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66667" cy="68380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94114" y="1853184"/>
            <a:ext cx="4800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尝试使用 翻书样式的 翻页控制器。</a:t>
            </a:r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2" y="200235"/>
            <a:ext cx="2190476" cy="33714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03350" y="778085"/>
            <a:ext cx="1028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9250" y="2657685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录</a:t>
            </a:r>
            <a:endParaRPr lang="zh-CN" altLang="en-US" sz="3600" b="1" dirty="0">
              <a:solidFill>
                <a:schemeClr val="bg1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8" y="49262"/>
            <a:ext cx="5928865" cy="9939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7" y="971267"/>
            <a:ext cx="5928865" cy="9939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581229" y="254865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UIPageViewController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7" y="1992498"/>
            <a:ext cx="5928865" cy="99394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7" y="3037405"/>
            <a:ext cx="5928865" cy="993941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3581228" y="1122158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添加翻页控制器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581228" y="2176997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翻页控制器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81227" y="3170938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创建托管对象模型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7" y="4932855"/>
            <a:ext cx="5928865" cy="993941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581227" y="5150281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取回数据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7" y="5831864"/>
            <a:ext cx="5928865" cy="993941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3581227" y="6049290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删除和更新数据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7" y="3937663"/>
            <a:ext cx="5928865" cy="99394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581227" y="4155089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使用托管对象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8876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40">
        <p15:prstTrans prst="pageCurlDouble"/>
      </p:transition>
    </mc:Choice>
    <mc:Fallback xmlns="">
      <p:transition spd="slow" advTm="294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62954"/>
            <a:ext cx="8202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UIPageViewController</a:t>
            </a:r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</a:p>
        </p:txBody>
      </p:sp>
      <p:sp>
        <p:nvSpPr>
          <p:cNvPr id="24" name="任意多边形 23"/>
          <p:cNvSpPr/>
          <p:nvPr/>
        </p:nvSpPr>
        <p:spPr>
          <a:xfrm>
            <a:off x="5244131" y="361237"/>
            <a:ext cx="1383321" cy="3091123"/>
          </a:xfrm>
          <a:custGeom>
            <a:avLst/>
            <a:gdLst/>
            <a:ahLst/>
            <a:cxnLst/>
            <a:rect l="l" t="t" r="r" b="b"/>
            <a:pathLst>
              <a:path w="1383321" h="3091123">
                <a:moveTo>
                  <a:pt x="1110072" y="0"/>
                </a:moveTo>
                <a:lnTo>
                  <a:pt x="1195462" y="17078"/>
                </a:lnTo>
                <a:lnTo>
                  <a:pt x="1229618" y="34156"/>
                </a:lnTo>
                <a:cubicBezTo>
                  <a:pt x="1332087" y="56927"/>
                  <a:pt x="1383321" y="125239"/>
                  <a:pt x="1383321" y="239092"/>
                </a:cubicBezTo>
                <a:cubicBezTo>
                  <a:pt x="1383321" y="250478"/>
                  <a:pt x="1377628" y="273248"/>
                  <a:pt x="1366243" y="307404"/>
                </a:cubicBezTo>
                <a:cubicBezTo>
                  <a:pt x="1366243" y="318790"/>
                  <a:pt x="1366243" y="358638"/>
                  <a:pt x="1366243" y="426951"/>
                </a:cubicBezTo>
                <a:cubicBezTo>
                  <a:pt x="1354857" y="461107"/>
                  <a:pt x="1349165" y="495263"/>
                  <a:pt x="1349165" y="529419"/>
                </a:cubicBezTo>
                <a:cubicBezTo>
                  <a:pt x="1337779" y="563575"/>
                  <a:pt x="1332087" y="620502"/>
                  <a:pt x="1332087" y="700199"/>
                </a:cubicBezTo>
                <a:cubicBezTo>
                  <a:pt x="1332087" y="734355"/>
                  <a:pt x="1332087" y="762819"/>
                  <a:pt x="1332087" y="785589"/>
                </a:cubicBezTo>
                <a:lnTo>
                  <a:pt x="1315008" y="853901"/>
                </a:lnTo>
                <a:lnTo>
                  <a:pt x="1315008" y="922214"/>
                </a:lnTo>
                <a:cubicBezTo>
                  <a:pt x="1315008" y="944984"/>
                  <a:pt x="1309316" y="979140"/>
                  <a:pt x="1297930" y="1024681"/>
                </a:cubicBezTo>
                <a:lnTo>
                  <a:pt x="1297930" y="1058837"/>
                </a:lnTo>
                <a:cubicBezTo>
                  <a:pt x="1286545" y="1070223"/>
                  <a:pt x="1280852" y="1087301"/>
                  <a:pt x="1280852" y="1110071"/>
                </a:cubicBezTo>
                <a:lnTo>
                  <a:pt x="1263774" y="1212540"/>
                </a:lnTo>
                <a:cubicBezTo>
                  <a:pt x="1263774" y="1258081"/>
                  <a:pt x="1252389" y="1297930"/>
                  <a:pt x="1229618" y="1332086"/>
                </a:cubicBezTo>
                <a:cubicBezTo>
                  <a:pt x="1218233" y="1377627"/>
                  <a:pt x="1212540" y="1406091"/>
                  <a:pt x="1212540" y="1417476"/>
                </a:cubicBezTo>
                <a:lnTo>
                  <a:pt x="1229618" y="1485788"/>
                </a:lnTo>
                <a:lnTo>
                  <a:pt x="1178384" y="1759036"/>
                </a:lnTo>
                <a:cubicBezTo>
                  <a:pt x="1178384" y="1781807"/>
                  <a:pt x="1178384" y="1793193"/>
                  <a:pt x="1178384" y="1793193"/>
                </a:cubicBezTo>
                <a:lnTo>
                  <a:pt x="1144228" y="1895661"/>
                </a:lnTo>
                <a:lnTo>
                  <a:pt x="1144228" y="1929817"/>
                </a:lnTo>
                <a:lnTo>
                  <a:pt x="1127150" y="2049363"/>
                </a:lnTo>
                <a:cubicBezTo>
                  <a:pt x="1127150" y="2060748"/>
                  <a:pt x="1121457" y="2072134"/>
                  <a:pt x="1110072" y="2083519"/>
                </a:cubicBezTo>
                <a:cubicBezTo>
                  <a:pt x="1110072" y="2129061"/>
                  <a:pt x="1110072" y="2157524"/>
                  <a:pt x="1110072" y="2168909"/>
                </a:cubicBezTo>
                <a:lnTo>
                  <a:pt x="1110072" y="2185987"/>
                </a:lnTo>
                <a:cubicBezTo>
                  <a:pt x="1098687" y="2208758"/>
                  <a:pt x="1087301" y="2231529"/>
                  <a:pt x="1075916" y="2254299"/>
                </a:cubicBezTo>
                <a:lnTo>
                  <a:pt x="1058838" y="2288455"/>
                </a:lnTo>
                <a:cubicBezTo>
                  <a:pt x="1058838" y="2288455"/>
                  <a:pt x="1058838" y="2305533"/>
                  <a:pt x="1058838" y="2339689"/>
                </a:cubicBezTo>
                <a:cubicBezTo>
                  <a:pt x="1058838" y="2351075"/>
                  <a:pt x="1047453" y="2396616"/>
                  <a:pt x="1024682" y="2476314"/>
                </a:cubicBezTo>
                <a:cubicBezTo>
                  <a:pt x="1013297" y="2510470"/>
                  <a:pt x="1007604" y="2538933"/>
                  <a:pt x="1007604" y="2561704"/>
                </a:cubicBezTo>
                <a:lnTo>
                  <a:pt x="1007604" y="2595860"/>
                </a:lnTo>
                <a:cubicBezTo>
                  <a:pt x="996219" y="2630016"/>
                  <a:pt x="979141" y="2664172"/>
                  <a:pt x="956370" y="2698328"/>
                </a:cubicBezTo>
                <a:cubicBezTo>
                  <a:pt x="944984" y="2721099"/>
                  <a:pt x="939292" y="2738177"/>
                  <a:pt x="939292" y="2749562"/>
                </a:cubicBezTo>
                <a:lnTo>
                  <a:pt x="905136" y="2852030"/>
                </a:lnTo>
                <a:cubicBezTo>
                  <a:pt x="893750" y="2852030"/>
                  <a:pt x="882365" y="2863416"/>
                  <a:pt x="870980" y="2886186"/>
                </a:cubicBezTo>
                <a:cubicBezTo>
                  <a:pt x="825438" y="2931728"/>
                  <a:pt x="791282" y="2965884"/>
                  <a:pt x="768512" y="2988655"/>
                </a:cubicBezTo>
                <a:cubicBezTo>
                  <a:pt x="722970" y="3056967"/>
                  <a:pt x="671736" y="3091123"/>
                  <a:pt x="614809" y="3091123"/>
                </a:cubicBezTo>
                <a:cubicBezTo>
                  <a:pt x="580653" y="3091123"/>
                  <a:pt x="563575" y="3074045"/>
                  <a:pt x="563575" y="3039889"/>
                </a:cubicBezTo>
                <a:cubicBezTo>
                  <a:pt x="563575" y="3039889"/>
                  <a:pt x="569268" y="3011426"/>
                  <a:pt x="580653" y="2954498"/>
                </a:cubicBezTo>
                <a:lnTo>
                  <a:pt x="597731" y="2852030"/>
                </a:lnTo>
                <a:lnTo>
                  <a:pt x="631887" y="2766640"/>
                </a:lnTo>
                <a:lnTo>
                  <a:pt x="648965" y="2647094"/>
                </a:lnTo>
                <a:lnTo>
                  <a:pt x="700199" y="2442158"/>
                </a:lnTo>
                <a:lnTo>
                  <a:pt x="700199" y="2390923"/>
                </a:lnTo>
                <a:lnTo>
                  <a:pt x="717277" y="2254299"/>
                </a:lnTo>
                <a:cubicBezTo>
                  <a:pt x="717277" y="2242914"/>
                  <a:pt x="722970" y="2225836"/>
                  <a:pt x="734356" y="2203065"/>
                </a:cubicBezTo>
                <a:cubicBezTo>
                  <a:pt x="745741" y="2180295"/>
                  <a:pt x="751434" y="2157524"/>
                  <a:pt x="751434" y="2134753"/>
                </a:cubicBezTo>
                <a:lnTo>
                  <a:pt x="751434" y="2117675"/>
                </a:lnTo>
                <a:lnTo>
                  <a:pt x="751434" y="2066441"/>
                </a:lnTo>
                <a:lnTo>
                  <a:pt x="768512" y="1998129"/>
                </a:lnTo>
                <a:cubicBezTo>
                  <a:pt x="768512" y="1986743"/>
                  <a:pt x="774204" y="1958280"/>
                  <a:pt x="785590" y="1912739"/>
                </a:cubicBezTo>
                <a:cubicBezTo>
                  <a:pt x="796975" y="1833041"/>
                  <a:pt x="808360" y="1753344"/>
                  <a:pt x="819746" y="1673646"/>
                </a:cubicBezTo>
                <a:cubicBezTo>
                  <a:pt x="819746" y="1628105"/>
                  <a:pt x="819746" y="1605334"/>
                  <a:pt x="819746" y="1605334"/>
                </a:cubicBezTo>
                <a:lnTo>
                  <a:pt x="836824" y="1554100"/>
                </a:lnTo>
                <a:lnTo>
                  <a:pt x="853902" y="1485788"/>
                </a:lnTo>
                <a:lnTo>
                  <a:pt x="853902" y="1451632"/>
                </a:lnTo>
                <a:lnTo>
                  <a:pt x="853902" y="1434554"/>
                </a:lnTo>
                <a:lnTo>
                  <a:pt x="836824" y="1400398"/>
                </a:lnTo>
                <a:lnTo>
                  <a:pt x="853902" y="1315008"/>
                </a:lnTo>
                <a:lnTo>
                  <a:pt x="853902" y="1246696"/>
                </a:lnTo>
                <a:lnTo>
                  <a:pt x="870980" y="1144227"/>
                </a:lnTo>
                <a:cubicBezTo>
                  <a:pt x="870980" y="1121457"/>
                  <a:pt x="870980" y="1098686"/>
                  <a:pt x="870980" y="1075915"/>
                </a:cubicBezTo>
                <a:cubicBezTo>
                  <a:pt x="870980" y="1041759"/>
                  <a:pt x="870980" y="1018989"/>
                  <a:pt x="870980" y="1007603"/>
                </a:cubicBezTo>
                <a:lnTo>
                  <a:pt x="905136" y="870979"/>
                </a:lnTo>
                <a:cubicBezTo>
                  <a:pt x="905136" y="779897"/>
                  <a:pt x="893750" y="734355"/>
                  <a:pt x="870980" y="734355"/>
                </a:cubicBezTo>
                <a:cubicBezTo>
                  <a:pt x="859594" y="734355"/>
                  <a:pt x="853902" y="734355"/>
                  <a:pt x="853902" y="734355"/>
                </a:cubicBezTo>
                <a:lnTo>
                  <a:pt x="785590" y="785589"/>
                </a:lnTo>
                <a:cubicBezTo>
                  <a:pt x="785590" y="796975"/>
                  <a:pt x="779897" y="808360"/>
                  <a:pt x="768512" y="819745"/>
                </a:cubicBezTo>
                <a:cubicBezTo>
                  <a:pt x="734356" y="842516"/>
                  <a:pt x="705892" y="865287"/>
                  <a:pt x="683121" y="888057"/>
                </a:cubicBezTo>
                <a:cubicBezTo>
                  <a:pt x="648965" y="922214"/>
                  <a:pt x="626195" y="944984"/>
                  <a:pt x="614809" y="956369"/>
                </a:cubicBezTo>
                <a:lnTo>
                  <a:pt x="580653" y="973447"/>
                </a:lnTo>
                <a:lnTo>
                  <a:pt x="563575" y="990525"/>
                </a:lnTo>
                <a:lnTo>
                  <a:pt x="529419" y="1007603"/>
                </a:lnTo>
                <a:lnTo>
                  <a:pt x="478185" y="1075915"/>
                </a:lnTo>
                <a:cubicBezTo>
                  <a:pt x="478185" y="1087301"/>
                  <a:pt x="461107" y="1104379"/>
                  <a:pt x="426951" y="1127149"/>
                </a:cubicBezTo>
                <a:cubicBezTo>
                  <a:pt x="392795" y="1161305"/>
                  <a:pt x="358639" y="1201154"/>
                  <a:pt x="324483" y="1246696"/>
                </a:cubicBezTo>
                <a:cubicBezTo>
                  <a:pt x="301712" y="1269466"/>
                  <a:pt x="290327" y="1280852"/>
                  <a:pt x="290327" y="1280852"/>
                </a:cubicBezTo>
                <a:lnTo>
                  <a:pt x="187859" y="1366242"/>
                </a:lnTo>
                <a:lnTo>
                  <a:pt x="51234" y="1519944"/>
                </a:lnTo>
                <a:lnTo>
                  <a:pt x="17078" y="1502866"/>
                </a:lnTo>
                <a:cubicBezTo>
                  <a:pt x="5693" y="1480095"/>
                  <a:pt x="0" y="1463017"/>
                  <a:pt x="0" y="1451632"/>
                </a:cubicBezTo>
                <a:lnTo>
                  <a:pt x="0" y="1434554"/>
                </a:lnTo>
                <a:lnTo>
                  <a:pt x="0" y="1349164"/>
                </a:lnTo>
                <a:cubicBezTo>
                  <a:pt x="0" y="1303622"/>
                  <a:pt x="17078" y="1258081"/>
                  <a:pt x="51234" y="1212540"/>
                </a:cubicBezTo>
                <a:cubicBezTo>
                  <a:pt x="96776" y="1166998"/>
                  <a:pt x="125239" y="1132842"/>
                  <a:pt x="136625" y="1110071"/>
                </a:cubicBezTo>
                <a:lnTo>
                  <a:pt x="153703" y="1075915"/>
                </a:lnTo>
                <a:cubicBezTo>
                  <a:pt x="165088" y="1064530"/>
                  <a:pt x="176473" y="1053145"/>
                  <a:pt x="187859" y="1041759"/>
                </a:cubicBezTo>
                <a:cubicBezTo>
                  <a:pt x="210629" y="1007603"/>
                  <a:pt x="222015" y="984833"/>
                  <a:pt x="222015" y="973447"/>
                </a:cubicBezTo>
                <a:cubicBezTo>
                  <a:pt x="244785" y="950677"/>
                  <a:pt x="256171" y="939291"/>
                  <a:pt x="256171" y="939291"/>
                </a:cubicBezTo>
                <a:lnTo>
                  <a:pt x="324483" y="888057"/>
                </a:lnTo>
                <a:lnTo>
                  <a:pt x="358639" y="819745"/>
                </a:lnTo>
                <a:cubicBezTo>
                  <a:pt x="370024" y="808360"/>
                  <a:pt x="381410" y="796975"/>
                  <a:pt x="392795" y="785589"/>
                </a:cubicBezTo>
                <a:lnTo>
                  <a:pt x="461107" y="683121"/>
                </a:lnTo>
                <a:lnTo>
                  <a:pt x="478185" y="666043"/>
                </a:lnTo>
                <a:lnTo>
                  <a:pt x="529419" y="597731"/>
                </a:lnTo>
                <a:lnTo>
                  <a:pt x="580653" y="546497"/>
                </a:lnTo>
                <a:lnTo>
                  <a:pt x="648965" y="478185"/>
                </a:lnTo>
                <a:cubicBezTo>
                  <a:pt x="660351" y="466799"/>
                  <a:pt x="683121" y="438336"/>
                  <a:pt x="717277" y="392794"/>
                </a:cubicBezTo>
                <a:lnTo>
                  <a:pt x="751434" y="358638"/>
                </a:lnTo>
                <a:lnTo>
                  <a:pt x="836824" y="256170"/>
                </a:lnTo>
                <a:cubicBezTo>
                  <a:pt x="848209" y="233400"/>
                  <a:pt x="859594" y="216322"/>
                  <a:pt x="870980" y="204936"/>
                </a:cubicBezTo>
                <a:cubicBezTo>
                  <a:pt x="893750" y="182166"/>
                  <a:pt x="910828" y="165087"/>
                  <a:pt x="922214" y="153702"/>
                </a:cubicBezTo>
                <a:lnTo>
                  <a:pt x="939292" y="136624"/>
                </a:lnTo>
                <a:lnTo>
                  <a:pt x="990526" y="85390"/>
                </a:lnTo>
                <a:cubicBezTo>
                  <a:pt x="1036067" y="28463"/>
                  <a:pt x="1075916" y="0"/>
                  <a:pt x="1110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196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37">
        <p15:prstTrans prst="pageCurlDouble"/>
      </p:transition>
    </mc:Choice>
    <mc:Fallback xmlns="">
      <p:transition spd="slow" advTm="40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31525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UIPageViewController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可以让用户轻松在各页面间滑动切换。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35569" y="1441829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不仅限于创建引导页。比如图书类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，在文章各页切换；天气预报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，各城市间切换等等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797335"/>
              </p:ext>
            </p:extLst>
          </p:nvPr>
        </p:nvGraphicFramePr>
        <p:xfrm>
          <a:off x="1450848" y="2255522"/>
          <a:ext cx="8997696" cy="399897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498848"/>
                <a:gridCol w="4498848"/>
              </a:tblGrid>
              <a:tr h="79979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UIPageViewController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高度可配置化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79979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页方向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横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/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纵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79979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翻页样式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翻书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/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滑动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79979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书脊位置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仅适用于翻书样式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79979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页间距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仅适用于滑动样式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54272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给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添加引导页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31525"/>
            <a:ext cx="10556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给吃货点评增加一个简单的引导页，展示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个页面，可在页面间滑动切换。</a:t>
            </a: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在最后一个页面，显示一个“马上体验”按钮，用户点击后则引导页消失今后启动也不再显示。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效果如下：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7076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添加翻页控制器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5175819" y="395393"/>
            <a:ext cx="1690725" cy="2937421"/>
          </a:xfrm>
          <a:custGeom>
            <a:avLst/>
            <a:gdLst/>
            <a:ahLst/>
            <a:cxnLst/>
            <a:rect l="l" t="t" r="r" b="b"/>
            <a:pathLst>
              <a:path w="1690725" h="2937421">
                <a:moveTo>
                  <a:pt x="546497" y="0"/>
                </a:moveTo>
                <a:cubicBezTo>
                  <a:pt x="557883" y="0"/>
                  <a:pt x="580653" y="0"/>
                  <a:pt x="614809" y="0"/>
                </a:cubicBezTo>
                <a:lnTo>
                  <a:pt x="648965" y="0"/>
                </a:lnTo>
                <a:lnTo>
                  <a:pt x="683121" y="0"/>
                </a:lnTo>
                <a:lnTo>
                  <a:pt x="700199" y="0"/>
                </a:lnTo>
                <a:lnTo>
                  <a:pt x="751433" y="0"/>
                </a:lnTo>
                <a:lnTo>
                  <a:pt x="836824" y="0"/>
                </a:lnTo>
                <a:lnTo>
                  <a:pt x="1007604" y="34156"/>
                </a:lnTo>
                <a:lnTo>
                  <a:pt x="1041760" y="34156"/>
                </a:lnTo>
                <a:cubicBezTo>
                  <a:pt x="1064531" y="45541"/>
                  <a:pt x="1087301" y="51234"/>
                  <a:pt x="1110072" y="51234"/>
                </a:cubicBezTo>
                <a:cubicBezTo>
                  <a:pt x="1144228" y="51234"/>
                  <a:pt x="1178384" y="62619"/>
                  <a:pt x="1212540" y="85390"/>
                </a:cubicBezTo>
                <a:cubicBezTo>
                  <a:pt x="1223926" y="96775"/>
                  <a:pt x="1246696" y="113853"/>
                  <a:pt x="1280852" y="136624"/>
                </a:cubicBezTo>
                <a:cubicBezTo>
                  <a:pt x="1394706" y="182166"/>
                  <a:pt x="1468711" y="239092"/>
                  <a:pt x="1502867" y="307404"/>
                </a:cubicBezTo>
                <a:lnTo>
                  <a:pt x="1519945" y="358638"/>
                </a:lnTo>
                <a:lnTo>
                  <a:pt x="1537023" y="426951"/>
                </a:lnTo>
                <a:cubicBezTo>
                  <a:pt x="1559793" y="461107"/>
                  <a:pt x="1571179" y="500955"/>
                  <a:pt x="1571179" y="546497"/>
                </a:cubicBezTo>
                <a:lnTo>
                  <a:pt x="1571179" y="631887"/>
                </a:lnTo>
                <a:lnTo>
                  <a:pt x="1554101" y="734355"/>
                </a:lnTo>
                <a:cubicBezTo>
                  <a:pt x="1554101" y="848209"/>
                  <a:pt x="1468711" y="1041759"/>
                  <a:pt x="1297930" y="1315008"/>
                </a:cubicBezTo>
                <a:cubicBezTo>
                  <a:pt x="1275160" y="1349164"/>
                  <a:pt x="1258082" y="1371935"/>
                  <a:pt x="1246696" y="1383320"/>
                </a:cubicBezTo>
                <a:lnTo>
                  <a:pt x="1212540" y="1451632"/>
                </a:lnTo>
                <a:cubicBezTo>
                  <a:pt x="1189769" y="1474403"/>
                  <a:pt x="1149921" y="1519944"/>
                  <a:pt x="1092994" y="1588256"/>
                </a:cubicBezTo>
                <a:cubicBezTo>
                  <a:pt x="1058838" y="1645183"/>
                  <a:pt x="1024682" y="1696417"/>
                  <a:pt x="990526" y="1741958"/>
                </a:cubicBezTo>
                <a:cubicBezTo>
                  <a:pt x="956370" y="1776115"/>
                  <a:pt x="910828" y="1833041"/>
                  <a:pt x="853902" y="1912739"/>
                </a:cubicBezTo>
                <a:cubicBezTo>
                  <a:pt x="831131" y="1958280"/>
                  <a:pt x="814053" y="1992436"/>
                  <a:pt x="802668" y="2015207"/>
                </a:cubicBezTo>
                <a:lnTo>
                  <a:pt x="717277" y="2117675"/>
                </a:lnTo>
                <a:cubicBezTo>
                  <a:pt x="580653" y="2288455"/>
                  <a:pt x="512341" y="2396616"/>
                  <a:pt x="512341" y="2442158"/>
                </a:cubicBezTo>
                <a:cubicBezTo>
                  <a:pt x="512341" y="2464928"/>
                  <a:pt x="535112" y="2482006"/>
                  <a:pt x="580653" y="2493392"/>
                </a:cubicBezTo>
                <a:lnTo>
                  <a:pt x="631887" y="2493392"/>
                </a:lnTo>
                <a:lnTo>
                  <a:pt x="751433" y="2510470"/>
                </a:lnTo>
                <a:lnTo>
                  <a:pt x="819746" y="2510470"/>
                </a:lnTo>
                <a:lnTo>
                  <a:pt x="888058" y="2510470"/>
                </a:lnTo>
                <a:lnTo>
                  <a:pt x="973448" y="2510470"/>
                </a:lnTo>
                <a:lnTo>
                  <a:pt x="1024682" y="2510470"/>
                </a:lnTo>
                <a:lnTo>
                  <a:pt x="1110072" y="2510470"/>
                </a:lnTo>
                <a:lnTo>
                  <a:pt x="1212540" y="2510470"/>
                </a:lnTo>
                <a:lnTo>
                  <a:pt x="1280852" y="2527548"/>
                </a:lnTo>
                <a:lnTo>
                  <a:pt x="1383320" y="2510470"/>
                </a:lnTo>
                <a:lnTo>
                  <a:pt x="1485789" y="2493392"/>
                </a:lnTo>
                <a:lnTo>
                  <a:pt x="1588257" y="2476314"/>
                </a:lnTo>
                <a:cubicBezTo>
                  <a:pt x="1588257" y="2476314"/>
                  <a:pt x="1593949" y="2476314"/>
                  <a:pt x="1605335" y="2476314"/>
                </a:cubicBezTo>
                <a:cubicBezTo>
                  <a:pt x="1662262" y="2476314"/>
                  <a:pt x="1690725" y="2493392"/>
                  <a:pt x="1690725" y="2527548"/>
                </a:cubicBezTo>
                <a:cubicBezTo>
                  <a:pt x="1690725" y="2607245"/>
                  <a:pt x="1645184" y="2669865"/>
                  <a:pt x="1554101" y="2715406"/>
                </a:cubicBezTo>
                <a:cubicBezTo>
                  <a:pt x="1542715" y="2726791"/>
                  <a:pt x="1519945" y="2749562"/>
                  <a:pt x="1485789" y="2783718"/>
                </a:cubicBezTo>
                <a:cubicBezTo>
                  <a:pt x="1406091" y="2817874"/>
                  <a:pt x="1320701" y="2834952"/>
                  <a:pt x="1229618" y="2834952"/>
                </a:cubicBezTo>
                <a:cubicBezTo>
                  <a:pt x="1195462" y="2834952"/>
                  <a:pt x="1172691" y="2834952"/>
                  <a:pt x="1161306" y="2834952"/>
                </a:cubicBezTo>
                <a:lnTo>
                  <a:pt x="1092994" y="2886186"/>
                </a:lnTo>
                <a:cubicBezTo>
                  <a:pt x="1081609" y="2886186"/>
                  <a:pt x="1070223" y="2886186"/>
                  <a:pt x="1058838" y="2886186"/>
                </a:cubicBezTo>
                <a:cubicBezTo>
                  <a:pt x="1036067" y="2897572"/>
                  <a:pt x="1024682" y="2903264"/>
                  <a:pt x="1024682" y="2903264"/>
                </a:cubicBezTo>
                <a:lnTo>
                  <a:pt x="939292" y="2886186"/>
                </a:lnTo>
                <a:lnTo>
                  <a:pt x="700199" y="2920342"/>
                </a:lnTo>
                <a:cubicBezTo>
                  <a:pt x="677429" y="2931728"/>
                  <a:pt x="660351" y="2937421"/>
                  <a:pt x="648965" y="2937421"/>
                </a:cubicBezTo>
                <a:cubicBezTo>
                  <a:pt x="626195" y="2937421"/>
                  <a:pt x="586346" y="2931728"/>
                  <a:pt x="529419" y="2920342"/>
                </a:cubicBezTo>
                <a:cubicBezTo>
                  <a:pt x="518034" y="2920342"/>
                  <a:pt x="512341" y="2920342"/>
                  <a:pt x="512341" y="2920342"/>
                </a:cubicBezTo>
                <a:lnTo>
                  <a:pt x="358639" y="2920342"/>
                </a:lnTo>
                <a:lnTo>
                  <a:pt x="290327" y="2903264"/>
                </a:lnTo>
                <a:cubicBezTo>
                  <a:pt x="267556" y="2891879"/>
                  <a:pt x="239093" y="2886186"/>
                  <a:pt x="204937" y="2886186"/>
                </a:cubicBezTo>
                <a:cubicBezTo>
                  <a:pt x="91083" y="2863416"/>
                  <a:pt x="34156" y="2823567"/>
                  <a:pt x="34156" y="2766640"/>
                </a:cubicBezTo>
                <a:cubicBezTo>
                  <a:pt x="22771" y="2721099"/>
                  <a:pt x="17078" y="2698328"/>
                  <a:pt x="17078" y="2698328"/>
                </a:cubicBezTo>
                <a:cubicBezTo>
                  <a:pt x="5693" y="2652787"/>
                  <a:pt x="0" y="2630016"/>
                  <a:pt x="0" y="2630016"/>
                </a:cubicBezTo>
                <a:cubicBezTo>
                  <a:pt x="0" y="2618631"/>
                  <a:pt x="0" y="2601553"/>
                  <a:pt x="0" y="2578782"/>
                </a:cubicBezTo>
                <a:lnTo>
                  <a:pt x="34156" y="2544626"/>
                </a:lnTo>
                <a:cubicBezTo>
                  <a:pt x="56927" y="2499084"/>
                  <a:pt x="68312" y="2470621"/>
                  <a:pt x="68312" y="2459236"/>
                </a:cubicBezTo>
                <a:lnTo>
                  <a:pt x="119547" y="2390924"/>
                </a:lnTo>
                <a:lnTo>
                  <a:pt x="153703" y="2339689"/>
                </a:lnTo>
                <a:cubicBezTo>
                  <a:pt x="165088" y="2305533"/>
                  <a:pt x="199244" y="2265685"/>
                  <a:pt x="256171" y="2220143"/>
                </a:cubicBezTo>
                <a:cubicBezTo>
                  <a:pt x="301712" y="2163216"/>
                  <a:pt x="341561" y="2111983"/>
                  <a:pt x="375717" y="2066441"/>
                </a:cubicBezTo>
                <a:cubicBezTo>
                  <a:pt x="398488" y="2032285"/>
                  <a:pt x="432644" y="1986744"/>
                  <a:pt x="478185" y="1929817"/>
                </a:cubicBezTo>
                <a:cubicBezTo>
                  <a:pt x="489570" y="1918431"/>
                  <a:pt x="500956" y="1912739"/>
                  <a:pt x="512341" y="1912739"/>
                </a:cubicBezTo>
                <a:lnTo>
                  <a:pt x="546497" y="1861505"/>
                </a:lnTo>
                <a:cubicBezTo>
                  <a:pt x="546497" y="1850119"/>
                  <a:pt x="557883" y="1827349"/>
                  <a:pt x="580653" y="1793193"/>
                </a:cubicBezTo>
                <a:cubicBezTo>
                  <a:pt x="637580" y="1747651"/>
                  <a:pt x="671736" y="1719188"/>
                  <a:pt x="683121" y="1707802"/>
                </a:cubicBezTo>
                <a:lnTo>
                  <a:pt x="717277" y="1639490"/>
                </a:lnTo>
                <a:lnTo>
                  <a:pt x="819746" y="1502866"/>
                </a:lnTo>
                <a:cubicBezTo>
                  <a:pt x="831131" y="1502866"/>
                  <a:pt x="842516" y="1491481"/>
                  <a:pt x="853902" y="1468710"/>
                </a:cubicBezTo>
                <a:cubicBezTo>
                  <a:pt x="876672" y="1434554"/>
                  <a:pt x="888058" y="1411783"/>
                  <a:pt x="888058" y="1400398"/>
                </a:cubicBezTo>
                <a:lnTo>
                  <a:pt x="956370" y="1349164"/>
                </a:lnTo>
                <a:cubicBezTo>
                  <a:pt x="956370" y="1349164"/>
                  <a:pt x="962062" y="1332086"/>
                  <a:pt x="973448" y="1297930"/>
                </a:cubicBezTo>
                <a:cubicBezTo>
                  <a:pt x="984833" y="1275159"/>
                  <a:pt x="1001911" y="1252388"/>
                  <a:pt x="1024682" y="1229618"/>
                </a:cubicBezTo>
                <a:lnTo>
                  <a:pt x="1092994" y="1127149"/>
                </a:lnTo>
                <a:cubicBezTo>
                  <a:pt x="1184077" y="990525"/>
                  <a:pt x="1229618" y="870979"/>
                  <a:pt x="1229618" y="768511"/>
                </a:cubicBezTo>
                <a:cubicBezTo>
                  <a:pt x="1229618" y="666043"/>
                  <a:pt x="1178384" y="597731"/>
                  <a:pt x="1075916" y="563575"/>
                </a:cubicBezTo>
                <a:lnTo>
                  <a:pt x="1024682" y="546497"/>
                </a:lnTo>
                <a:lnTo>
                  <a:pt x="939292" y="512341"/>
                </a:lnTo>
                <a:cubicBezTo>
                  <a:pt x="893750" y="500955"/>
                  <a:pt x="853902" y="489570"/>
                  <a:pt x="819746" y="478185"/>
                </a:cubicBezTo>
                <a:cubicBezTo>
                  <a:pt x="796975" y="478185"/>
                  <a:pt x="779897" y="478185"/>
                  <a:pt x="768511" y="478185"/>
                </a:cubicBezTo>
                <a:lnTo>
                  <a:pt x="751433" y="478185"/>
                </a:lnTo>
                <a:lnTo>
                  <a:pt x="683121" y="478185"/>
                </a:lnTo>
                <a:cubicBezTo>
                  <a:pt x="671736" y="478185"/>
                  <a:pt x="660351" y="478185"/>
                  <a:pt x="648965" y="478185"/>
                </a:cubicBezTo>
                <a:cubicBezTo>
                  <a:pt x="637580" y="478185"/>
                  <a:pt x="620502" y="478185"/>
                  <a:pt x="597731" y="478185"/>
                </a:cubicBezTo>
                <a:cubicBezTo>
                  <a:pt x="574961" y="489570"/>
                  <a:pt x="546497" y="500955"/>
                  <a:pt x="512341" y="512341"/>
                </a:cubicBezTo>
                <a:cubicBezTo>
                  <a:pt x="375717" y="535111"/>
                  <a:pt x="296019" y="620502"/>
                  <a:pt x="273249" y="768511"/>
                </a:cubicBezTo>
                <a:cubicBezTo>
                  <a:pt x="273249" y="779896"/>
                  <a:pt x="267556" y="796974"/>
                  <a:pt x="256171" y="819745"/>
                </a:cubicBezTo>
                <a:lnTo>
                  <a:pt x="204937" y="853901"/>
                </a:lnTo>
                <a:cubicBezTo>
                  <a:pt x="193551" y="876672"/>
                  <a:pt x="182166" y="888057"/>
                  <a:pt x="170781" y="888057"/>
                </a:cubicBezTo>
                <a:cubicBezTo>
                  <a:pt x="148010" y="888057"/>
                  <a:pt x="130932" y="870979"/>
                  <a:pt x="119547" y="836823"/>
                </a:cubicBezTo>
                <a:lnTo>
                  <a:pt x="85390" y="768511"/>
                </a:lnTo>
                <a:lnTo>
                  <a:pt x="51234" y="700199"/>
                </a:lnTo>
                <a:lnTo>
                  <a:pt x="51234" y="648965"/>
                </a:lnTo>
                <a:cubicBezTo>
                  <a:pt x="28464" y="603424"/>
                  <a:pt x="17078" y="574960"/>
                  <a:pt x="17078" y="563575"/>
                </a:cubicBezTo>
                <a:lnTo>
                  <a:pt x="51234" y="495263"/>
                </a:lnTo>
                <a:lnTo>
                  <a:pt x="17078" y="444029"/>
                </a:lnTo>
                <a:cubicBezTo>
                  <a:pt x="17078" y="444029"/>
                  <a:pt x="17078" y="438336"/>
                  <a:pt x="17078" y="426951"/>
                </a:cubicBezTo>
                <a:cubicBezTo>
                  <a:pt x="17078" y="415565"/>
                  <a:pt x="22771" y="398487"/>
                  <a:pt x="34156" y="375716"/>
                </a:cubicBezTo>
                <a:cubicBezTo>
                  <a:pt x="45542" y="364331"/>
                  <a:pt x="51234" y="335868"/>
                  <a:pt x="51234" y="290326"/>
                </a:cubicBezTo>
                <a:cubicBezTo>
                  <a:pt x="85390" y="199244"/>
                  <a:pt x="130932" y="142317"/>
                  <a:pt x="187859" y="119546"/>
                </a:cubicBezTo>
                <a:lnTo>
                  <a:pt x="273249" y="85390"/>
                </a:lnTo>
                <a:lnTo>
                  <a:pt x="341561" y="34156"/>
                </a:lnTo>
                <a:lnTo>
                  <a:pt x="409873" y="34156"/>
                </a:lnTo>
                <a:cubicBezTo>
                  <a:pt x="421258" y="34156"/>
                  <a:pt x="438336" y="28463"/>
                  <a:pt x="461107" y="17078"/>
                </a:cubicBezTo>
                <a:cubicBezTo>
                  <a:pt x="483878" y="5693"/>
                  <a:pt x="512341" y="0"/>
                  <a:pt x="5464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484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918">
        <p15:prstTrans prst="pageCurlDouble"/>
      </p:transition>
    </mc:Choice>
    <mc:Fallback xmlns="">
      <p:transition spd="slow" advTm="191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76" y="1238971"/>
            <a:ext cx="7718924" cy="5619029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storyboard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中添加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548106" y="873716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打开工程的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Main.storyboard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拖一个翻页控制器上来。可在属性栏中配置其各项属性。</a:t>
            </a:r>
          </a:p>
        </p:txBody>
      </p:sp>
      <p:sp>
        <p:nvSpPr>
          <p:cNvPr id="19" name="圆角矩形标注 18"/>
          <p:cNvSpPr/>
          <p:nvPr/>
        </p:nvSpPr>
        <p:spPr>
          <a:xfrm>
            <a:off x="8656320" y="1238971"/>
            <a:ext cx="3267456" cy="2272325"/>
          </a:xfrm>
          <a:prstGeom prst="wedgeRoundRectCallout">
            <a:avLst>
              <a:gd name="adj1" fmla="val -66552"/>
              <a:gd name="adj2" fmla="val 25846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默认翻页样式是“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Page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Curl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-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翻书”，对书籍类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颇为合适。</a:t>
            </a:r>
          </a:p>
          <a:p>
            <a:pPr algn="ctr"/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对于引导页，改为“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Scroll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–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滑动”更合适。</a:t>
            </a:r>
          </a:p>
        </p:txBody>
      </p:sp>
    </p:spTree>
    <p:extLst>
      <p:ext uri="{BB962C8B-B14F-4D97-AF65-F5344CB8AC3E}">
        <p14:creationId xmlns:p14="http://schemas.microsoft.com/office/powerpoint/2010/main" val="14752074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12831</TotalTime>
  <Words>2175</Words>
  <Application>Microsoft Macintosh PowerPoint</Application>
  <PresentationFormat>宽屏</PresentationFormat>
  <Paragraphs>378</Paragraphs>
  <Slides>37</Slides>
  <Notes>37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50" baseType="lpstr">
      <vt:lpstr>Apple Chancery</vt:lpstr>
      <vt:lpstr>Calibri</vt:lpstr>
      <vt:lpstr>Calibri Light</vt:lpstr>
      <vt:lpstr>Lantinghei SC Demibold</vt:lpstr>
      <vt:lpstr>Menlo-Regular</vt:lpstr>
      <vt:lpstr>PingFangSC-Regular</vt:lpstr>
      <vt:lpstr>Source Sans Pro Light</vt:lpstr>
      <vt:lpstr>冬青黑体简体中文 W3</vt:lpstr>
      <vt:lpstr>宋体</vt:lpstr>
      <vt:lpstr>微软雅黑</vt:lpstr>
      <vt:lpstr>新蒂下午茶基本版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 ye</dc:creator>
  <cp:lastModifiedBy>Microsoft Office 用户</cp:lastModifiedBy>
  <cp:revision>3037</cp:revision>
  <dcterms:created xsi:type="dcterms:W3CDTF">2014-05-16T07:57:58Z</dcterms:created>
  <dcterms:modified xsi:type="dcterms:W3CDTF">2015-11-13T06:51:48Z</dcterms:modified>
</cp:coreProperties>
</file>